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02">
          <p15:clr>
            <a:srgbClr val="A4A3A4"/>
          </p15:clr>
        </p15:guide>
        <p15:guide id="2" pos="556">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jU4GVBgCk9MS0/LMrkBHgkk3l/x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399858A-1889-4A04-BE38-04CC1F16AEDC}">
  <a:tblStyle styleId="{8399858A-1889-4A04-BE38-04CC1F16AED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1794" y="96"/>
      </p:cViewPr>
      <p:guideLst>
        <p:guide orient="horz" pos="2702"/>
        <p:guide pos="5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69e179bd2b_0_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Choose the major (electrical) components being utilized by your design. For each component, provide a brief description of what it is, relevant specifications, and what it will do. Also, provide a couple of alternative components and justify your choice.  Examples of major components include the microcontroller, motors, wireless interfaces, power converters and regulators. Examples of relevant specifications include operating speed (uC), number of I/O (uC), stall current (motors), operating voltage, and expected current consumption. </a:t>
            </a:r>
            <a:endParaRPr/>
          </a:p>
        </p:txBody>
      </p:sp>
      <p:sp>
        <p:nvSpPr>
          <p:cNvPr id="184" name="Google Shape;184;g269e179bd2b_0_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269e179bd2b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Choose the major (electrical) components being utilized by your design. For each component, provide a brief description of what it is, relevant specifications, and what it will do. Also, provide a couple of alternative components and justify your choice.  Examples of major components include the microcontroller, motors, wireless interfaces, power converters and regulators. Examples of relevant specifications include operating speed (uC), number of I/O (uC), stall current (motors), operating voltage, and expected current consumption. </a:t>
            </a:r>
            <a:endParaRPr/>
          </a:p>
        </p:txBody>
      </p:sp>
      <p:sp>
        <p:nvSpPr>
          <p:cNvPr id="196" name="Google Shape;196;g269e179bd2b_0_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images of your system block diagram(s) here. Block diagrams should include all relevant major parts and systems, bus widths, and interface types.  Don’t forget the power network. </a:t>
            </a:r>
            <a:endParaRPr/>
          </a:p>
        </p:txBody>
      </p:sp>
      <p:sp>
        <p:nvSpPr>
          <p:cNvPr id="209" name="Google Shape;209;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images of your packaging design here. Include relevant dimensions, label main components, and discuss how you are planning to manufacture your product packaging.</a:t>
            </a:r>
            <a:endParaRPr/>
          </a:p>
        </p:txBody>
      </p:sp>
      <p:sp>
        <p:nvSpPr>
          <p:cNvPr id="217" name="Google Shape;217;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bceca78dbb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36" name="Google Shape;236;g2bceca78dbb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44" name="Google Shape;24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bceca364e5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52" name="Google Shape;252;g2bceca364e5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bceca364e5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61" name="Google Shape;261;g2bceca364e5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bceca364e5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71" name="Google Shape;271;g2bceca364e5_0_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bceca364e5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79" name="Google Shape;279;g2bceca364e5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bceca364e5_0_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87" name="Google Shape;287;g2bceca364e5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bceca364e5_0_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electrical schematic here. If necessary, break up this section into multiple slides detailing various subsystems which are easily viewable (Hint: a zoomed out view of a large electrical schematic in which nothing can be read will not be helpful for the design review). Your schematics should be complete, organized, and readable.</a:t>
            </a:r>
            <a:endParaRPr/>
          </a:p>
        </p:txBody>
      </p:sp>
      <p:sp>
        <p:nvSpPr>
          <p:cNvPr id="295" name="Google Shape;295;g2bceca364e5_0_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04" name="Google Shape;304;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bceca364e5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13" name="Google Shape;313;g2bceca364e5_0_5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bceca364e5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21" name="Google Shape;321;g2bceca364e5_0_6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bceca364e5_0_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30" name="Google Shape;330;g2bceca364e5_0_10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bceca364e5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38" name="Google Shape;338;g2bceca364e5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bceca364e5_0_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48" name="Google Shape;348;g2bceca364e5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2bceca364e5_0_1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56" name="Google Shape;356;g2bceca364e5_0_1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bceca364e5_0_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64" name="Google Shape;364;g2bceca364e5_0_9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bcd7545ead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2200" i="1">
              <a:solidFill>
                <a:srgbClr val="FF0000"/>
              </a:solidFill>
              <a:latin typeface="Arial"/>
              <a:ea typeface="Arial"/>
              <a:cs typeface="Arial"/>
              <a:sym typeface="Arial"/>
            </a:endParaRPr>
          </a:p>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a:t>
            </a:r>
            <a:endParaRPr/>
          </a:p>
        </p:txBody>
      </p:sp>
      <p:sp>
        <p:nvSpPr>
          <p:cNvPr id="110" name="Google Shape;110;g2bcd7545ead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2bceca364e5_0_1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Include one or more views of your PCB Layout here. If necessary, break up this section into multiple slides detailing various subsystems which are easily viewable (Hint: a zoomed out view of a large electrical schematic in which nothing can be read will not be helpful for the design review). Your layout should be complete, organized, and readable.</a:t>
            </a:r>
            <a:endParaRPr/>
          </a:p>
        </p:txBody>
      </p:sp>
      <p:sp>
        <p:nvSpPr>
          <p:cNvPr id="372" name="Google Shape;372;g2bceca364e5_0_1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26a701c01e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26a701c01e9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26a4971d7ce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26a4971d7ce_0_5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2bdc1f54184_4_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2bdc1f54184_4_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2bdc1f54184_4_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bdc1f54184_4_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2bdc1f54184_4_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g2bdc1f54184_4_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6a4971d7ce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9" name="Google Shape;419;g26a4971d7c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g26a4971d7ce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6a4971d7ce_0_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g26a4971d7ce_0_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26a4971d7ce_0_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26a4971d7ce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9" name="Google Shape;439;g26a4971d7ce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g26a4971d7ce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8" name="Google Shape;448;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cd7545ead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a:t>
            </a:r>
            <a:endParaRPr/>
          </a:p>
        </p:txBody>
      </p:sp>
      <p:sp>
        <p:nvSpPr>
          <p:cNvPr id="120" name="Google Shape;120;g2bcd7545ead_0_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bcd7545ead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 ***add updated image of design with stepper</a:t>
            </a:r>
            <a:endParaRPr/>
          </a:p>
        </p:txBody>
      </p:sp>
      <p:sp>
        <p:nvSpPr>
          <p:cNvPr id="130" name="Google Shape;130;g2bcd7545ead_0_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69e179bd2b_0_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In this section provide a concise description of your project (you should start with your Project Description from your team website and then elaborate). What is it? What will it do? What differentiates it from similar projects and prior art? Include a relevant picture of your project or “artist rendering” of the completed project.</a:t>
            </a:r>
            <a:endParaRPr/>
          </a:p>
        </p:txBody>
      </p:sp>
      <p:sp>
        <p:nvSpPr>
          <p:cNvPr id="144" name="Google Shape;144;g269e179bd2b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Choose the major (electrical) components being utilized by your design. For each component, provide a brief description of what it is, relevant specifications, and what it will do. Also, provide a couple of alternative components and justify your choice.  Examples of major components include the microcontroller, motors, wireless interfaces, power converters and regulators. Examples of relevant specifications include operating speed (uC), number of I/O (uC), stall current (motors), operating voltage, and expected current consumption. </a:t>
            </a:r>
            <a:endParaRPr/>
          </a:p>
        </p:txBody>
      </p:sp>
      <p:sp>
        <p:nvSpPr>
          <p:cNvPr id="162" name="Google Shape;16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9e179bd2b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285750" lvl="0" indent="-285750" algn="l" rtl="0">
              <a:spcBef>
                <a:spcPts val="0"/>
              </a:spcBef>
              <a:spcAft>
                <a:spcPts val="0"/>
              </a:spcAft>
              <a:buClr>
                <a:srgbClr val="FF0000"/>
              </a:buClr>
              <a:buSzPts val="2200"/>
              <a:buChar char="•"/>
            </a:pPr>
            <a:r>
              <a:rPr lang="en-US" sz="2200" i="1">
                <a:solidFill>
                  <a:srgbClr val="FF0000"/>
                </a:solidFill>
                <a:latin typeface="Arial"/>
                <a:ea typeface="Arial"/>
                <a:cs typeface="Arial"/>
                <a:sym typeface="Arial"/>
              </a:rPr>
              <a:t>Choose the major (electrical) components being utilized by your design. For each component, provide a brief description of what it is, relevant specifications, and what it will do. Also, provide a couple of alternative components and justify your choice.  Examples of major components include the microcontroller, motors, wireless interfaces, power converters and regulators. Examples of relevant specifications include operating speed (uC), number of I/O (uC), stall current (motors), operating voltage, and expected current consumption. </a:t>
            </a:r>
            <a:endParaRPr/>
          </a:p>
        </p:txBody>
      </p:sp>
      <p:sp>
        <p:nvSpPr>
          <p:cNvPr id="172" name="Google Shape;172;g269e179bd2b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19"/>
        <p:cNvGrpSpPr/>
        <p:nvPr/>
      </p:nvGrpSpPr>
      <p:grpSpPr>
        <a:xfrm>
          <a:off x="0" y="0"/>
          <a:ext cx="0" cy="0"/>
          <a:chOff x="0" y="0"/>
          <a:chExt cx="0" cy="0"/>
        </a:xfrm>
      </p:grpSpPr>
      <p:sp>
        <p:nvSpPr>
          <p:cNvPr id="20" name="Google Shape;20;p15"/>
          <p:cNvSpPr/>
          <p:nvPr/>
        </p:nvSpPr>
        <p:spPr>
          <a:xfrm>
            <a:off x="204260" y="5974797"/>
            <a:ext cx="2053467" cy="8702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21" name="Google Shape;21;p15"/>
          <p:cNvGrpSpPr/>
          <p:nvPr/>
        </p:nvGrpSpPr>
        <p:grpSpPr>
          <a:xfrm>
            <a:off x="-1" y="4390739"/>
            <a:ext cx="6039854" cy="1864377"/>
            <a:chOff x="-1" y="4390739"/>
            <a:chExt cx="5853723" cy="1864377"/>
          </a:xfrm>
        </p:grpSpPr>
        <p:sp>
          <p:nvSpPr>
            <p:cNvPr id="22" name="Google Shape;22;p15"/>
            <p:cNvSpPr/>
            <p:nvPr/>
          </p:nvSpPr>
          <p:spPr>
            <a:xfrm>
              <a:off x="-1" y="4390741"/>
              <a:ext cx="5853723" cy="1864375"/>
            </a:xfrm>
            <a:prstGeom prst="rect">
              <a:avLst/>
            </a:prstGeom>
            <a:solidFill>
              <a:srgbClr val="A3792C"/>
            </a:solidFill>
            <a:ln w="952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3" name="Google Shape;23;p15" descr="Lines_7404.pdf"/>
            <p:cNvPicPr preferRelativeResize="0"/>
            <p:nvPr/>
          </p:nvPicPr>
          <p:blipFill rotWithShape="1">
            <a:blip r:embed="rId2">
              <a:alphaModFix/>
            </a:blip>
            <a:srcRect t="64595" r="2920"/>
            <a:stretch/>
          </p:blipFill>
          <p:spPr>
            <a:xfrm>
              <a:off x="865" y="4390739"/>
              <a:ext cx="5852857" cy="1861539"/>
            </a:xfrm>
            <a:prstGeom prst="rect">
              <a:avLst/>
            </a:prstGeom>
            <a:solidFill>
              <a:srgbClr val="A3792C"/>
            </a:solidFill>
            <a:ln w="9525" cap="flat" cmpd="sng">
              <a:solidFill>
                <a:schemeClr val="accent1"/>
              </a:solidFill>
              <a:prstDash val="solid"/>
              <a:round/>
              <a:headEnd type="none" w="sm" len="sm"/>
              <a:tailEnd type="none" w="sm" len="sm"/>
            </a:ln>
          </p:spPr>
        </p:pic>
      </p:grpSp>
      <p:sp>
        <p:nvSpPr>
          <p:cNvPr id="24" name="Google Shape;24;p15"/>
          <p:cNvSpPr/>
          <p:nvPr/>
        </p:nvSpPr>
        <p:spPr>
          <a:xfrm>
            <a:off x="0" y="0"/>
            <a:ext cx="9144000" cy="100350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25;p15"/>
          <p:cNvSpPr txBox="1">
            <a:spLocks noGrp="1"/>
          </p:cNvSpPr>
          <p:nvPr>
            <p:ph type="title"/>
          </p:nvPr>
        </p:nvSpPr>
        <p:spPr>
          <a:xfrm>
            <a:off x="335475" y="4585792"/>
            <a:ext cx="4744901" cy="1655878"/>
          </a:xfrm>
          <a:prstGeom prst="rect">
            <a:avLst/>
          </a:prstGeom>
          <a:noFill/>
          <a:ln>
            <a:noFill/>
          </a:ln>
        </p:spPr>
        <p:txBody>
          <a:bodyPr spcFirstLastPara="1" wrap="square" lIns="91425" tIns="45700" rIns="91425" bIns="45700" anchor="t" anchorCtr="0">
            <a:noAutofit/>
          </a:bodyPr>
          <a:lstStyle>
            <a:lvl1pPr lvl="0" algn="l">
              <a:lnSpc>
                <a:spcPct val="91428"/>
              </a:lnSpc>
              <a:spcBef>
                <a:spcPts val="0"/>
              </a:spcBef>
              <a:spcAft>
                <a:spcPts val="0"/>
              </a:spcAft>
              <a:buClr>
                <a:srgbClr val="D19B23"/>
              </a:buClr>
              <a:buSzPts val="7000"/>
              <a:buFont typeface="Impact"/>
              <a:buNone/>
              <a:defRPr sz="7000" cap="none">
                <a:solidFill>
                  <a:srgbClr val="D19B2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5"/>
          <p:cNvSpPr txBox="1">
            <a:spLocks noGrp="1"/>
          </p:cNvSpPr>
          <p:nvPr>
            <p:ph type="body" idx="1"/>
          </p:nvPr>
        </p:nvSpPr>
        <p:spPr>
          <a:xfrm>
            <a:off x="5747499" y="5623128"/>
            <a:ext cx="3112338" cy="31174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rgbClr val="A3792C"/>
              </a:buClr>
              <a:buSzPts val="1400"/>
              <a:buFont typeface="Arial"/>
              <a:buNone/>
              <a:defRPr sz="1400" b="1">
                <a:solidFill>
                  <a:srgbClr val="A3792C"/>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15"/>
          <p:cNvSpPr txBox="1">
            <a:spLocks noGrp="1"/>
          </p:cNvSpPr>
          <p:nvPr>
            <p:ph type="body" idx="2"/>
          </p:nvPr>
        </p:nvSpPr>
        <p:spPr>
          <a:xfrm>
            <a:off x="5747500" y="5918450"/>
            <a:ext cx="3112338" cy="33382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80"/>
              </a:spcBef>
              <a:spcAft>
                <a:spcPts val="0"/>
              </a:spcAft>
              <a:buClr>
                <a:srgbClr val="A3792C"/>
              </a:buClr>
              <a:buSzPts val="1400"/>
              <a:buFont typeface="Arial"/>
              <a:buNone/>
              <a:defRPr sz="1400">
                <a:solidFill>
                  <a:srgbClr val="A3792C"/>
                </a:solidFill>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8" name="Google Shape;28;p15"/>
          <p:cNvSpPr txBox="1">
            <a:spLocks noGrp="1"/>
          </p:cNvSpPr>
          <p:nvPr>
            <p:ph type="dt" idx="10"/>
          </p:nvPr>
        </p:nvSpPr>
        <p:spPr>
          <a:xfrm>
            <a:off x="5747498" y="6277181"/>
            <a:ext cx="3112591"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15"/>
          <p:cNvSpPr txBox="1">
            <a:spLocks noGrp="1"/>
          </p:cNvSpPr>
          <p:nvPr>
            <p:ph type="body" idx="3"/>
          </p:nvPr>
        </p:nvSpPr>
        <p:spPr>
          <a:xfrm>
            <a:off x="5745085" y="4457139"/>
            <a:ext cx="3115004" cy="1165989"/>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0"/>
              </a:spcBef>
              <a:spcAft>
                <a:spcPts val="0"/>
              </a:spcAft>
              <a:buClr>
                <a:srgbClr val="595959"/>
              </a:buClr>
              <a:buSzPts val="3200"/>
              <a:buFont typeface="Impact"/>
              <a:buNone/>
              <a:defRPr sz="3200" cap="none">
                <a:solidFill>
                  <a:srgbClr val="595959"/>
                </a:solidFill>
                <a:latin typeface="Impact"/>
                <a:ea typeface="Impact"/>
                <a:cs typeface="Impact"/>
                <a:sym typeface="Impact"/>
              </a:defRPr>
            </a:lvl1pPr>
            <a:lvl2pPr marL="914400" lvl="1" indent="-228600" algn="l">
              <a:lnSpc>
                <a:spcPct val="90816"/>
              </a:lnSpc>
              <a:spcBef>
                <a:spcPts val="0"/>
              </a:spcBef>
              <a:spcAft>
                <a:spcPts val="0"/>
              </a:spcAft>
              <a:buClr>
                <a:srgbClr val="A3792C"/>
              </a:buClr>
              <a:buSzPts val="9800"/>
              <a:buFont typeface="Impact"/>
              <a:buNone/>
              <a:defRPr sz="9800" cap="none">
                <a:solidFill>
                  <a:srgbClr val="A3792C"/>
                </a:solidFill>
                <a:latin typeface="Impact"/>
                <a:ea typeface="Impact"/>
                <a:cs typeface="Impact"/>
                <a:sym typeface="Impact"/>
              </a:defRPr>
            </a:lvl2pPr>
            <a:lvl3pPr marL="1371600" lvl="2" indent="-228600" algn="l">
              <a:lnSpc>
                <a:spcPct val="100000"/>
              </a:lnSpc>
              <a:spcBef>
                <a:spcPts val="0"/>
              </a:spcBef>
              <a:spcAft>
                <a:spcPts val="0"/>
              </a:spcAft>
              <a:buClr>
                <a:srgbClr val="A5A5A5"/>
              </a:buClr>
              <a:buSzPts val="4000"/>
              <a:buFont typeface="Impact"/>
              <a:buNone/>
              <a:defRPr sz="4000" cap="none">
                <a:solidFill>
                  <a:srgbClr val="A5A5A5"/>
                </a:solidFill>
                <a:latin typeface="Impact"/>
                <a:ea typeface="Impact"/>
                <a:cs typeface="Impact"/>
                <a:sym typeface="Impact"/>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15"/>
          <p:cNvSpPr>
            <a:spLocks noGrp="1"/>
          </p:cNvSpPr>
          <p:nvPr>
            <p:ph type="pic" idx="4"/>
          </p:nvPr>
        </p:nvSpPr>
        <p:spPr>
          <a:xfrm>
            <a:off x="0" y="0"/>
            <a:ext cx="9144000" cy="4391025"/>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xt Only No Subtitle">
  <p:cSld name="Text Only No Subtitle">
    <p:spTree>
      <p:nvGrpSpPr>
        <p:cNvPr id="1" name="Shape 31"/>
        <p:cNvGrpSpPr/>
        <p:nvPr/>
      </p:nvGrpSpPr>
      <p:grpSpPr>
        <a:xfrm>
          <a:off x="0" y="0"/>
          <a:ext cx="0" cy="0"/>
          <a:chOff x="0" y="0"/>
          <a:chExt cx="0" cy="0"/>
        </a:xfrm>
      </p:grpSpPr>
      <p:sp>
        <p:nvSpPr>
          <p:cNvPr id="32" name="Google Shape;32;p16"/>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16"/>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4" name="Google Shape;34;p16"/>
          <p:cNvSpPr txBox="1">
            <a:spLocks noGrp="1"/>
          </p:cNvSpPr>
          <p:nvPr>
            <p:ph type="body" idx="1"/>
          </p:nvPr>
        </p:nvSpPr>
        <p:spPr>
          <a:xfrm>
            <a:off x="457200" y="1195137"/>
            <a:ext cx="8235949" cy="4739471"/>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Only">
  <p:cSld name="Text Only">
    <p:spTree>
      <p:nvGrpSpPr>
        <p:cNvPr id="1" name="Shape 35"/>
        <p:cNvGrpSpPr/>
        <p:nvPr/>
      </p:nvGrpSpPr>
      <p:grpSpPr>
        <a:xfrm>
          <a:off x="0" y="0"/>
          <a:ext cx="0" cy="0"/>
          <a:chOff x="0" y="0"/>
          <a:chExt cx="0" cy="0"/>
        </a:xfrm>
      </p:grpSpPr>
      <p:sp>
        <p:nvSpPr>
          <p:cNvPr id="36" name="Google Shape;36;p17"/>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17"/>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38" name="Google Shape;38;p17"/>
          <p:cNvSpPr txBox="1">
            <a:spLocks noGrp="1"/>
          </p:cNvSpPr>
          <p:nvPr>
            <p:ph type="body" idx="1"/>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17"/>
          <p:cNvSpPr txBox="1">
            <a:spLocks noGrp="1"/>
          </p:cNvSpPr>
          <p:nvPr>
            <p:ph type="body" idx="2"/>
          </p:nvPr>
        </p:nvSpPr>
        <p:spPr>
          <a:xfrm>
            <a:off x="457200" y="1608139"/>
            <a:ext cx="8235949" cy="4326469"/>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Clr>
                <a:schemeClr val="dk1"/>
              </a:buClr>
              <a:buSzPts val="1800"/>
              <a:buNone/>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cxnSp>
        <p:nvCxnSpPr>
          <p:cNvPr id="40" name="Google Shape;40;p17"/>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
        <p:nvSpPr>
          <p:cNvPr id="41" name="Google Shape;41;p17"/>
          <p:cNvSpPr/>
          <p:nvPr/>
        </p:nvSpPr>
        <p:spPr>
          <a:xfrm>
            <a:off x="-287300" y="1104000"/>
            <a:ext cx="9431400" cy="288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42"/>
        <p:cNvGrpSpPr/>
        <p:nvPr/>
      </p:nvGrpSpPr>
      <p:grpSpPr>
        <a:xfrm>
          <a:off x="0" y="0"/>
          <a:ext cx="0" cy="0"/>
          <a:chOff x="0" y="0"/>
          <a:chExt cx="0" cy="0"/>
        </a:xfrm>
      </p:grpSpPr>
      <p:sp>
        <p:nvSpPr>
          <p:cNvPr id="43" name="Google Shape;43;p18"/>
          <p:cNvSpPr/>
          <p:nvPr/>
        </p:nvSpPr>
        <p:spPr>
          <a:xfrm>
            <a:off x="0" y="-1"/>
            <a:ext cx="9144000" cy="13316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44"/>
        <p:cNvGrpSpPr/>
        <p:nvPr/>
      </p:nvGrpSpPr>
      <p:grpSpPr>
        <a:xfrm>
          <a:off x="0" y="0"/>
          <a:ext cx="0" cy="0"/>
          <a:chOff x="0" y="0"/>
          <a:chExt cx="0" cy="0"/>
        </a:xfrm>
      </p:grpSpPr>
      <p:sp>
        <p:nvSpPr>
          <p:cNvPr id="45" name="Google Shape;45;p19"/>
          <p:cNvSpPr/>
          <p:nvPr/>
        </p:nvSpPr>
        <p:spPr>
          <a:xfrm>
            <a:off x="0" y="-1"/>
            <a:ext cx="9144000" cy="954517"/>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 name="Google Shape;46;p19"/>
          <p:cNvSpPr/>
          <p:nvPr/>
        </p:nvSpPr>
        <p:spPr>
          <a:xfrm>
            <a:off x="204260" y="5974797"/>
            <a:ext cx="2053467" cy="87029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7" name="Google Shape;47;p19"/>
          <p:cNvGrpSpPr/>
          <p:nvPr/>
        </p:nvGrpSpPr>
        <p:grpSpPr>
          <a:xfrm>
            <a:off x="-13512" y="4147563"/>
            <a:ext cx="6975508" cy="2304038"/>
            <a:chOff x="-13512" y="4147563"/>
            <a:chExt cx="6975508" cy="2304038"/>
          </a:xfrm>
        </p:grpSpPr>
        <p:sp>
          <p:nvSpPr>
            <p:cNvPr id="48" name="Google Shape;48;p19"/>
            <p:cNvSpPr/>
            <p:nvPr/>
          </p:nvSpPr>
          <p:spPr>
            <a:xfrm>
              <a:off x="-13511" y="4147563"/>
              <a:ext cx="6975507" cy="2304038"/>
            </a:xfrm>
            <a:prstGeom prst="rect">
              <a:avLst/>
            </a:prstGeom>
            <a:solidFill>
              <a:srgbClr val="D19B2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49" name="Google Shape;49;p19" descr="Lines_30blk.pdf"/>
            <p:cNvPicPr preferRelativeResize="0"/>
            <p:nvPr/>
          </p:nvPicPr>
          <p:blipFill rotWithShape="1">
            <a:blip r:embed="rId2">
              <a:alphaModFix/>
            </a:blip>
            <a:srcRect l="1525" t="22542" r="22190"/>
            <a:stretch/>
          </p:blipFill>
          <p:spPr>
            <a:xfrm>
              <a:off x="-13512" y="4147563"/>
              <a:ext cx="6975507" cy="2304038"/>
            </a:xfrm>
            <a:prstGeom prst="rect">
              <a:avLst/>
            </a:prstGeom>
            <a:noFill/>
            <a:ln>
              <a:noFill/>
            </a:ln>
          </p:spPr>
        </p:pic>
      </p:grpSp>
      <p:cxnSp>
        <p:nvCxnSpPr>
          <p:cNvPr id="50" name="Google Shape;50;p19"/>
          <p:cNvCxnSpPr/>
          <p:nvPr/>
        </p:nvCxnSpPr>
        <p:spPr>
          <a:xfrm>
            <a:off x="948976" y="5832568"/>
            <a:ext cx="5958973" cy="0"/>
          </a:xfrm>
          <a:prstGeom prst="straightConnector1">
            <a:avLst/>
          </a:prstGeom>
          <a:noFill/>
          <a:ln w="9525" cap="flat" cmpd="sng">
            <a:solidFill>
              <a:srgbClr val="FFFFFF"/>
            </a:solidFill>
            <a:prstDash val="dash"/>
            <a:round/>
            <a:headEnd type="none" w="sm" len="sm"/>
            <a:tailEnd type="none" w="sm" len="sm"/>
          </a:ln>
        </p:spPr>
      </p:cxnSp>
      <p:cxnSp>
        <p:nvCxnSpPr>
          <p:cNvPr id="51" name="Google Shape;51;p19"/>
          <p:cNvCxnSpPr/>
          <p:nvPr/>
        </p:nvCxnSpPr>
        <p:spPr>
          <a:xfrm>
            <a:off x="948976" y="6340619"/>
            <a:ext cx="5958973" cy="0"/>
          </a:xfrm>
          <a:prstGeom prst="straightConnector1">
            <a:avLst/>
          </a:prstGeom>
          <a:noFill/>
          <a:ln w="9525" cap="flat" cmpd="sng">
            <a:solidFill>
              <a:srgbClr val="FFFFFF"/>
            </a:solidFill>
            <a:prstDash val="dash"/>
            <a:round/>
            <a:headEnd type="none" w="sm" len="sm"/>
            <a:tailEnd type="none" w="sm" len="sm"/>
          </a:ln>
        </p:spPr>
      </p:cxnSp>
      <p:sp>
        <p:nvSpPr>
          <p:cNvPr id="52" name="Google Shape;52;p19"/>
          <p:cNvSpPr txBox="1"/>
          <p:nvPr/>
        </p:nvSpPr>
        <p:spPr>
          <a:xfrm>
            <a:off x="796576" y="4303767"/>
            <a:ext cx="6111373" cy="1143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4400"/>
              <a:buFont typeface="Calibri"/>
              <a:buNone/>
            </a:pPr>
            <a:endParaRPr sz="4400">
              <a:solidFill>
                <a:schemeClr val="lt1"/>
              </a:solidFill>
              <a:latin typeface="Impact"/>
              <a:ea typeface="Impact"/>
              <a:cs typeface="Impact"/>
              <a:sym typeface="Impact"/>
            </a:endParaRPr>
          </a:p>
        </p:txBody>
      </p:sp>
      <p:sp>
        <p:nvSpPr>
          <p:cNvPr id="53" name="Google Shape;53;p19"/>
          <p:cNvSpPr txBox="1">
            <a:spLocks noGrp="1"/>
          </p:cNvSpPr>
          <p:nvPr>
            <p:ph type="title"/>
          </p:nvPr>
        </p:nvSpPr>
        <p:spPr>
          <a:xfrm>
            <a:off x="794282" y="4240779"/>
            <a:ext cx="6113667" cy="1591789"/>
          </a:xfrm>
          <a:prstGeom prst="rect">
            <a:avLst/>
          </a:prstGeom>
          <a:noFill/>
          <a:ln>
            <a:noFill/>
          </a:ln>
        </p:spPr>
        <p:txBody>
          <a:bodyPr spcFirstLastPara="1" wrap="square" lIns="91425" tIns="45700" rIns="91425" bIns="45700" anchor="t" anchorCtr="0">
            <a:noAutofit/>
          </a:bodyPr>
          <a:lstStyle>
            <a:lvl1pPr lvl="0" algn="l">
              <a:lnSpc>
                <a:spcPct val="80000"/>
              </a:lnSpc>
              <a:spcBef>
                <a:spcPts val="0"/>
              </a:spcBef>
              <a:spcAft>
                <a:spcPts val="0"/>
              </a:spcAft>
              <a:buClr>
                <a:srgbClr val="756C66"/>
              </a:buClr>
              <a:buSzPts val="6500"/>
              <a:buFont typeface="Impact"/>
              <a:buNone/>
              <a:defRPr sz="6500">
                <a:solidFill>
                  <a:srgbClr val="756C6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9"/>
          <p:cNvSpPr txBox="1">
            <a:spLocks noGrp="1"/>
          </p:cNvSpPr>
          <p:nvPr>
            <p:ph type="body" idx="1"/>
          </p:nvPr>
        </p:nvSpPr>
        <p:spPr>
          <a:xfrm>
            <a:off x="794282" y="5799368"/>
            <a:ext cx="6113667" cy="556817"/>
          </a:xfrm>
          <a:prstGeom prst="rect">
            <a:avLst/>
          </a:prstGeom>
          <a:noFill/>
          <a:ln>
            <a:noFill/>
          </a:ln>
        </p:spPr>
        <p:txBody>
          <a:bodyPr spcFirstLastPara="1" wrap="square" lIns="91425" tIns="45700" rIns="91425" bIns="45700" anchor="t" anchorCtr="0">
            <a:noAutofit/>
          </a:bodyPr>
          <a:lstStyle>
            <a:lvl1pPr marL="457200" lvl="0" indent="-228600" algn="l">
              <a:spcBef>
                <a:spcPts val="640"/>
              </a:spcBef>
              <a:spcAft>
                <a:spcPts val="0"/>
              </a:spcAft>
              <a:buClr>
                <a:schemeClr val="lt1"/>
              </a:buClr>
              <a:buSzPts val="3200"/>
              <a:buFont typeface="Impact"/>
              <a:buNone/>
              <a:defRPr sz="3200" cap="none">
                <a:solidFill>
                  <a:schemeClr val="lt1"/>
                </a:solidFill>
                <a:latin typeface="Impact"/>
                <a:ea typeface="Impact"/>
                <a:cs typeface="Impact"/>
                <a:sym typeface="Impact"/>
              </a:defRPr>
            </a:lvl1pPr>
            <a:lvl2pPr marL="914400" lvl="1" indent="-330200" algn="l">
              <a:spcBef>
                <a:spcPts val="320"/>
              </a:spcBef>
              <a:spcAft>
                <a:spcPts val="0"/>
              </a:spcAft>
              <a:buClr>
                <a:schemeClr val="dk1"/>
              </a:buClr>
              <a:buSzPts val="1600"/>
              <a:buChar char="•"/>
              <a:defRPr>
                <a:latin typeface="Impact"/>
                <a:ea typeface="Impact"/>
                <a:cs typeface="Impact"/>
                <a:sym typeface="Impact"/>
              </a:defRPr>
            </a:lvl2pPr>
            <a:lvl3pPr marL="1371600" lvl="2" indent="-330200" algn="l">
              <a:spcBef>
                <a:spcPts val="320"/>
              </a:spcBef>
              <a:spcAft>
                <a:spcPts val="0"/>
              </a:spcAft>
              <a:buClr>
                <a:schemeClr val="dk1"/>
              </a:buClr>
              <a:buSzPts val="1600"/>
              <a:buChar char="–"/>
              <a:defRPr>
                <a:latin typeface="Impact"/>
                <a:ea typeface="Impact"/>
                <a:cs typeface="Impact"/>
                <a:sym typeface="Impact"/>
              </a:defRPr>
            </a:lvl3pPr>
            <a:lvl4pPr marL="1828800" lvl="3" indent="-330200" algn="l">
              <a:spcBef>
                <a:spcPts val="320"/>
              </a:spcBef>
              <a:spcAft>
                <a:spcPts val="0"/>
              </a:spcAft>
              <a:buClr>
                <a:schemeClr val="dk1"/>
              </a:buClr>
              <a:buSzPts val="1600"/>
              <a:buChar char="•"/>
              <a:defRPr>
                <a:latin typeface="Impact"/>
                <a:ea typeface="Impact"/>
                <a:cs typeface="Impact"/>
                <a:sym typeface="Impact"/>
              </a:defRPr>
            </a:lvl4pPr>
            <a:lvl5pPr marL="2286000" lvl="4" indent="-330200" algn="l">
              <a:spcBef>
                <a:spcPts val="320"/>
              </a:spcBef>
              <a:spcAft>
                <a:spcPts val="0"/>
              </a:spcAft>
              <a:buClr>
                <a:schemeClr val="dk1"/>
              </a:buClr>
              <a:buSzPts val="1600"/>
              <a:buChar char="»"/>
              <a:defRPr>
                <a:latin typeface="Impact"/>
                <a:ea typeface="Impact"/>
                <a:cs typeface="Impact"/>
                <a:sym typeface="Impact"/>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55" name="Google Shape;55;p19" descr="PU_sigtab.eps"/>
          <p:cNvPicPr preferRelativeResize="0"/>
          <p:nvPr/>
        </p:nvPicPr>
        <p:blipFill rotWithShape="1">
          <a:blip r:embed="rId3">
            <a:alphaModFix/>
          </a:blip>
          <a:srcRect t="-166" b="12554"/>
          <a:stretch/>
        </p:blipFill>
        <p:spPr>
          <a:xfrm>
            <a:off x="7057556" y="-8411"/>
            <a:ext cx="1942418" cy="1021073"/>
          </a:xfrm>
          <a:prstGeom prst="rect">
            <a:avLst/>
          </a:prstGeom>
          <a:noFill/>
          <a:ln>
            <a:noFill/>
          </a:ln>
        </p:spPr>
      </p:pic>
      <p:sp>
        <p:nvSpPr>
          <p:cNvPr id="56" name="Google Shape;56;p19"/>
          <p:cNvSpPr>
            <a:spLocks noGrp="1"/>
          </p:cNvSpPr>
          <p:nvPr>
            <p:ph type="pic" idx="2"/>
          </p:nvPr>
        </p:nvSpPr>
        <p:spPr>
          <a:xfrm>
            <a:off x="-13512" y="-8411"/>
            <a:ext cx="6976288" cy="4156549"/>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and Picture">
  <p:cSld name="Text and Picture">
    <p:spTree>
      <p:nvGrpSpPr>
        <p:cNvPr id="1" name="Shape 57"/>
        <p:cNvGrpSpPr/>
        <p:nvPr/>
      </p:nvGrpSpPr>
      <p:grpSpPr>
        <a:xfrm>
          <a:off x="0" y="0"/>
          <a:ext cx="0" cy="0"/>
          <a:chOff x="0" y="0"/>
          <a:chExt cx="0" cy="0"/>
        </a:xfrm>
      </p:grpSpPr>
      <p:sp>
        <p:nvSpPr>
          <p:cNvPr id="58" name="Google Shape;58;p20"/>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20"/>
          <p:cNvSpPr txBox="1">
            <a:spLocks noGrp="1"/>
          </p:cNvSpPr>
          <p:nvPr>
            <p:ph type="body" idx="1"/>
          </p:nvPr>
        </p:nvSpPr>
        <p:spPr>
          <a:xfrm>
            <a:off x="457200" y="1600201"/>
            <a:ext cx="3948530" cy="4342708"/>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0" name="Google Shape;60;p20"/>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20"/>
          <p:cNvSpPr>
            <a:spLocks noGrp="1"/>
          </p:cNvSpPr>
          <p:nvPr>
            <p:ph type="pic" idx="2"/>
          </p:nvPr>
        </p:nvSpPr>
        <p:spPr>
          <a:xfrm>
            <a:off x="4671604" y="1600373"/>
            <a:ext cx="4015195" cy="4342542"/>
          </a:xfrm>
          <a:prstGeom prst="rect">
            <a:avLst/>
          </a:prstGeom>
          <a:noFill/>
          <a:ln>
            <a:noFill/>
          </a:ln>
        </p:spPr>
      </p:sp>
      <p:sp>
        <p:nvSpPr>
          <p:cNvPr id="62" name="Google Shape;62;p20"/>
          <p:cNvSpPr txBox="1">
            <a:spLocks noGrp="1"/>
          </p:cNvSpPr>
          <p:nvPr>
            <p:ph type="body" idx="3"/>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63" name="Google Shape;63;p20"/>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64"/>
        <p:cNvGrpSpPr/>
        <p:nvPr/>
      </p:nvGrpSpPr>
      <p:grpSpPr>
        <a:xfrm>
          <a:off x="0" y="0"/>
          <a:ext cx="0" cy="0"/>
          <a:chOff x="0" y="0"/>
          <a:chExt cx="0" cy="0"/>
        </a:xfrm>
      </p:grpSpPr>
      <p:sp>
        <p:nvSpPr>
          <p:cNvPr id="65" name="Google Shape;65;p21"/>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21"/>
          <p:cNvSpPr txBox="1">
            <a:spLocks noGrp="1"/>
          </p:cNvSpPr>
          <p:nvPr>
            <p:ph type="body" idx="1"/>
          </p:nvPr>
        </p:nvSpPr>
        <p:spPr>
          <a:xfrm>
            <a:off x="457200" y="1600201"/>
            <a:ext cx="3948530" cy="4334408"/>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7" name="Google Shape;67;p21"/>
          <p:cNvSpPr txBox="1">
            <a:spLocks noGrp="1"/>
          </p:cNvSpPr>
          <p:nvPr>
            <p:ph type="body" idx="2"/>
          </p:nvPr>
        </p:nvSpPr>
        <p:spPr>
          <a:xfrm>
            <a:off x="4648200" y="1600201"/>
            <a:ext cx="4038600" cy="4334408"/>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68" name="Google Shape;68;p21"/>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9" name="Google Shape;69;p21"/>
          <p:cNvSpPr txBox="1">
            <a:spLocks noGrp="1"/>
          </p:cNvSpPr>
          <p:nvPr>
            <p:ph type="body" idx="3"/>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70" name="Google Shape;70;p21"/>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71"/>
        <p:cNvGrpSpPr/>
        <p:nvPr/>
      </p:nvGrpSpPr>
      <p:grpSpPr>
        <a:xfrm>
          <a:off x="0" y="0"/>
          <a:ext cx="0" cy="0"/>
          <a:chOff x="0" y="0"/>
          <a:chExt cx="0" cy="0"/>
        </a:xfrm>
      </p:grpSpPr>
      <p:sp>
        <p:nvSpPr>
          <p:cNvPr id="72" name="Google Shape;72;p22"/>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4400"/>
              <a:buFont typeface="Impact"/>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22"/>
          <p:cNvSpPr txBox="1">
            <a:spLocks noGrp="1"/>
          </p:cNvSpPr>
          <p:nvPr>
            <p:ph type="body" idx="1"/>
          </p:nvPr>
        </p:nvSpPr>
        <p:spPr>
          <a:xfrm>
            <a:off x="457200" y="1535113"/>
            <a:ext cx="39488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4" name="Google Shape;74;p22"/>
          <p:cNvSpPr txBox="1">
            <a:spLocks noGrp="1"/>
          </p:cNvSpPr>
          <p:nvPr>
            <p:ph type="body" idx="2"/>
          </p:nvPr>
        </p:nvSpPr>
        <p:spPr>
          <a:xfrm>
            <a:off x="457200" y="2174875"/>
            <a:ext cx="3948888" cy="3768033"/>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5" name="Google Shape;75;p22"/>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chemeClr val="dk1"/>
              </a:buClr>
              <a:buSzPts val="2000"/>
              <a:buFont typeface="Arial"/>
              <a:buNone/>
              <a:defRPr sz="20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6" name="Google Shape;76;p22"/>
          <p:cNvSpPr txBox="1">
            <a:spLocks noGrp="1"/>
          </p:cNvSpPr>
          <p:nvPr>
            <p:ph type="body" idx="4"/>
          </p:nvPr>
        </p:nvSpPr>
        <p:spPr>
          <a:xfrm>
            <a:off x="4645025" y="2174875"/>
            <a:ext cx="4041775" cy="3768033"/>
          </a:xfrm>
          <a:prstGeom prst="rect">
            <a:avLst/>
          </a:prstGeom>
          <a:noFill/>
          <a:ln>
            <a:noFill/>
          </a:ln>
        </p:spPr>
        <p:txBody>
          <a:bodyPr spcFirstLastPara="1" wrap="square" lIns="91425" tIns="45700" rIns="91425" bIns="45700" anchor="t" anchorCtr="0">
            <a:normAutofit/>
          </a:bodyPr>
          <a:lstStyle>
            <a:lvl1pPr marL="457200" lvl="0" indent="-228600" algn="l">
              <a:spcBef>
                <a:spcPts val="320"/>
              </a:spcBef>
              <a:spcAft>
                <a:spcPts val="0"/>
              </a:spcAft>
              <a:buClr>
                <a:schemeClr val="dk1"/>
              </a:buClr>
              <a:buSzPts val="1600"/>
              <a:buFont typeface="Arial"/>
              <a:buNone/>
              <a:defRPr sz="1600"/>
            </a:lvl1pPr>
            <a:lvl2pPr marL="914400" lvl="1" indent="-330200" algn="l">
              <a:spcBef>
                <a:spcPts val="320"/>
              </a:spcBef>
              <a:spcAft>
                <a:spcPts val="0"/>
              </a:spcAft>
              <a:buClr>
                <a:schemeClr val="dk1"/>
              </a:buClr>
              <a:buSzPts val="1600"/>
              <a:buChar char="•"/>
              <a:defRPr sz="1600"/>
            </a:lvl2pPr>
            <a:lvl3pPr marL="1371600" lvl="2" indent="-330200" algn="l">
              <a:spcBef>
                <a:spcPts val="320"/>
              </a:spcBef>
              <a:spcAft>
                <a:spcPts val="0"/>
              </a:spcAft>
              <a:buClr>
                <a:schemeClr val="dk1"/>
              </a:buClr>
              <a:buSzPts val="1600"/>
              <a:buChar char="–"/>
              <a:defRPr sz="16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77" name="Google Shape;77;p22"/>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rgbClr val="888888"/>
                </a:solidFill>
                <a:latin typeface="Arial"/>
                <a:ea typeface="Arial"/>
                <a:cs typeface="Arial"/>
                <a:sym typeface="Arial"/>
              </a:defRPr>
            </a:lvl1pPr>
            <a:lvl2pPr marL="0" lvl="1" indent="0" algn="r">
              <a:spcBef>
                <a:spcPts val="0"/>
              </a:spcBef>
              <a:buNone/>
              <a:defRPr sz="1200">
                <a:solidFill>
                  <a:srgbClr val="888888"/>
                </a:solidFill>
                <a:latin typeface="Arial"/>
                <a:ea typeface="Arial"/>
                <a:cs typeface="Arial"/>
                <a:sym typeface="Arial"/>
              </a:defRPr>
            </a:lvl2pPr>
            <a:lvl3pPr marL="0" lvl="2" indent="0" algn="r">
              <a:spcBef>
                <a:spcPts val="0"/>
              </a:spcBef>
              <a:buNone/>
              <a:defRPr sz="1200">
                <a:solidFill>
                  <a:srgbClr val="888888"/>
                </a:solidFill>
                <a:latin typeface="Arial"/>
                <a:ea typeface="Arial"/>
                <a:cs typeface="Arial"/>
                <a:sym typeface="Arial"/>
              </a:defRPr>
            </a:lvl3pPr>
            <a:lvl4pPr marL="0" lvl="3" indent="0" algn="r">
              <a:spcBef>
                <a:spcPts val="0"/>
              </a:spcBef>
              <a:buNone/>
              <a:defRPr sz="1200">
                <a:solidFill>
                  <a:srgbClr val="888888"/>
                </a:solidFill>
                <a:latin typeface="Arial"/>
                <a:ea typeface="Arial"/>
                <a:cs typeface="Arial"/>
                <a:sym typeface="Arial"/>
              </a:defRPr>
            </a:lvl4pPr>
            <a:lvl5pPr marL="0" lvl="4" indent="0" algn="r">
              <a:spcBef>
                <a:spcPts val="0"/>
              </a:spcBef>
              <a:buNone/>
              <a:defRPr sz="1200">
                <a:solidFill>
                  <a:srgbClr val="888888"/>
                </a:solidFill>
                <a:latin typeface="Arial"/>
                <a:ea typeface="Arial"/>
                <a:cs typeface="Arial"/>
                <a:sym typeface="Arial"/>
              </a:defRPr>
            </a:lvl5pPr>
            <a:lvl6pPr marL="0" lvl="5" indent="0" algn="r">
              <a:spcBef>
                <a:spcPts val="0"/>
              </a:spcBef>
              <a:buNone/>
              <a:defRPr sz="1200">
                <a:solidFill>
                  <a:srgbClr val="888888"/>
                </a:solidFill>
                <a:latin typeface="Arial"/>
                <a:ea typeface="Arial"/>
                <a:cs typeface="Arial"/>
                <a:sym typeface="Arial"/>
              </a:defRPr>
            </a:lvl6pPr>
            <a:lvl7pPr marL="0" lvl="6" indent="0" algn="r">
              <a:spcBef>
                <a:spcPts val="0"/>
              </a:spcBef>
              <a:buNone/>
              <a:defRPr sz="1200">
                <a:solidFill>
                  <a:srgbClr val="888888"/>
                </a:solidFill>
                <a:latin typeface="Arial"/>
                <a:ea typeface="Arial"/>
                <a:cs typeface="Arial"/>
                <a:sym typeface="Arial"/>
              </a:defRPr>
            </a:lvl7pPr>
            <a:lvl8pPr marL="0" lvl="7" indent="0" algn="r">
              <a:spcBef>
                <a:spcPts val="0"/>
              </a:spcBef>
              <a:buNone/>
              <a:defRPr sz="1200">
                <a:solidFill>
                  <a:srgbClr val="888888"/>
                </a:solidFill>
                <a:latin typeface="Arial"/>
                <a:ea typeface="Arial"/>
                <a:cs typeface="Arial"/>
                <a:sym typeface="Arial"/>
              </a:defRPr>
            </a:lvl8pPr>
            <a:lvl9pPr marL="0" lvl="8" indent="0" algn="r">
              <a:spcBef>
                <a:spcPts val="0"/>
              </a:spcBef>
              <a:buNone/>
              <a:defRPr sz="1200">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22"/>
          <p:cNvSpPr txBox="1">
            <a:spLocks noGrp="1"/>
          </p:cNvSpPr>
          <p:nvPr>
            <p:ph type="body" idx="5"/>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79" name="Google Shape;79;p22"/>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Only">
  <p:cSld name="Title and Subtitle Only">
    <p:spTree>
      <p:nvGrpSpPr>
        <p:cNvPr id="1" name="Shape 80"/>
        <p:cNvGrpSpPr/>
        <p:nvPr/>
      </p:nvGrpSpPr>
      <p:grpSpPr>
        <a:xfrm>
          <a:off x="0" y="0"/>
          <a:ext cx="0" cy="0"/>
          <a:chOff x="0" y="0"/>
          <a:chExt cx="0" cy="0"/>
        </a:xfrm>
      </p:grpSpPr>
      <p:sp>
        <p:nvSpPr>
          <p:cNvPr id="81" name="Google Shape;81;p23"/>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23"/>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83" name="Google Shape;83;p23"/>
          <p:cNvSpPr txBox="1">
            <a:spLocks noGrp="1"/>
          </p:cNvSpPr>
          <p:nvPr>
            <p:ph type="body" idx="1"/>
          </p:nvPr>
        </p:nvSpPr>
        <p:spPr>
          <a:xfrm>
            <a:off x="457200" y="941895"/>
            <a:ext cx="8229600" cy="442912"/>
          </a:xfrm>
          <a:prstGeom prst="rect">
            <a:avLst/>
          </a:prstGeom>
          <a:noFill/>
          <a:ln>
            <a:noFill/>
          </a:ln>
        </p:spPr>
        <p:txBody>
          <a:bodyPr spcFirstLastPara="1" wrap="square" lIns="91425" tIns="45700" rIns="91425" bIns="45700" anchor="t" anchorCtr="0">
            <a:noAutofit/>
          </a:bodyPr>
          <a:lstStyle>
            <a:lvl1pPr marL="457200" lvl="0" indent="-228600" algn="l">
              <a:spcBef>
                <a:spcPts val="360"/>
              </a:spcBef>
              <a:spcAft>
                <a:spcPts val="0"/>
              </a:spcAft>
              <a:buClr>
                <a:srgbClr val="E3AE24"/>
              </a:buClr>
              <a:buSzPts val="1800"/>
              <a:buFont typeface="Impact"/>
              <a:buNone/>
              <a:defRPr sz="1800" b="1" cap="none">
                <a:solidFill>
                  <a:srgbClr val="E3AE24"/>
                </a:solidFill>
                <a:latin typeface="Impact"/>
                <a:ea typeface="Impact"/>
                <a:cs typeface="Impact"/>
                <a:sym typeface="Impact"/>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cxnSp>
        <p:nvCxnSpPr>
          <p:cNvPr id="84" name="Google Shape;84;p23"/>
          <p:cNvCxnSpPr/>
          <p:nvPr/>
        </p:nvCxnSpPr>
        <p:spPr>
          <a:xfrm rot="10800000" flipH="1">
            <a:off x="13137" y="1271265"/>
            <a:ext cx="9130863" cy="17985"/>
          </a:xfrm>
          <a:prstGeom prst="straightConnector1">
            <a:avLst/>
          </a:prstGeom>
          <a:noFill/>
          <a:ln w="9525" cap="flat" cmpd="sng">
            <a:solidFill>
              <a:srgbClr val="7F7F7F"/>
            </a:solidFill>
            <a:prstDash val="dash"/>
            <a:round/>
            <a:headEnd type="none" w="sm" len="sm"/>
            <a:tailEnd type="none" w="sm" len="sm"/>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descr="PU_sig132.tif"/>
          <p:cNvSpPr/>
          <p:nvPr/>
        </p:nvSpPr>
        <p:spPr>
          <a:xfrm>
            <a:off x="457200" y="6075632"/>
            <a:ext cx="1523874" cy="479171"/>
          </a:xfrm>
          <a:prstGeom prst="rect">
            <a:avLst/>
          </a:prstGeom>
          <a:solidFill>
            <a:srgbClr val="FFFFFF"/>
          </a:solidFill>
          <a:ln>
            <a:noFill/>
          </a:ln>
        </p:spPr>
      </p:sp>
      <p:grpSp>
        <p:nvGrpSpPr>
          <p:cNvPr id="11" name="Google Shape;11;p14"/>
          <p:cNvGrpSpPr/>
          <p:nvPr/>
        </p:nvGrpSpPr>
        <p:grpSpPr>
          <a:xfrm>
            <a:off x="0" y="0"/>
            <a:ext cx="9157137" cy="915109"/>
            <a:chOff x="0" y="0"/>
            <a:chExt cx="9157137" cy="915109"/>
          </a:xfrm>
        </p:grpSpPr>
        <p:sp>
          <p:nvSpPr>
            <p:cNvPr id="12" name="Google Shape;12;p14"/>
            <p:cNvSpPr/>
            <p:nvPr/>
          </p:nvSpPr>
          <p:spPr>
            <a:xfrm>
              <a:off x="0" y="0"/>
              <a:ext cx="9144000" cy="915108"/>
            </a:xfrm>
            <a:prstGeom prst="rect">
              <a:avLst/>
            </a:prstGeom>
            <a:solidFill>
              <a:srgbClr val="59595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3" name="Google Shape;13;p14" descr="h2_lines_white.pdf"/>
            <p:cNvPicPr preferRelativeResize="0"/>
            <p:nvPr/>
          </p:nvPicPr>
          <p:blipFill rotWithShape="1">
            <a:blip r:embed="rId11">
              <a:alphaModFix/>
            </a:blip>
            <a:srcRect l="22581" t="22581" r="22582" b="48017"/>
            <a:stretch/>
          </p:blipFill>
          <p:spPr>
            <a:xfrm>
              <a:off x="13137" y="1"/>
              <a:ext cx="9144000" cy="915108"/>
            </a:xfrm>
            <a:prstGeom prst="rect">
              <a:avLst/>
            </a:prstGeom>
            <a:noFill/>
            <a:ln>
              <a:noFill/>
            </a:ln>
          </p:spPr>
        </p:pic>
      </p:grpSp>
      <p:sp>
        <p:nvSpPr>
          <p:cNvPr id="14" name="Google Shape;14;p14"/>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chemeClr val="lt1"/>
              </a:buClr>
              <a:buSzPts val="4400"/>
              <a:buFont typeface="Impact"/>
              <a:buNone/>
              <a:defRPr sz="4400" b="0" i="0" u="none" strike="noStrike" cap="none">
                <a:solidFill>
                  <a:schemeClr val="lt1"/>
                </a:solidFill>
                <a:latin typeface="Impact"/>
                <a:ea typeface="Impact"/>
                <a:cs typeface="Impact"/>
                <a:sym typeface="Impac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 name="Google Shape;15;p14"/>
          <p:cNvSpPr txBox="1">
            <a:spLocks noGrp="1"/>
          </p:cNvSpPr>
          <p:nvPr>
            <p:ph type="body" idx="1"/>
          </p:nvPr>
        </p:nvSpPr>
        <p:spPr>
          <a:xfrm>
            <a:off x="457200" y="1721492"/>
            <a:ext cx="8235950" cy="4221416"/>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spcBef>
                <a:spcPts val="320"/>
              </a:spcBef>
              <a:spcAft>
                <a:spcPts val="0"/>
              </a:spcAft>
              <a:buClr>
                <a:schemeClr val="dk1"/>
              </a:buClr>
              <a:buSzPts val="1600"/>
              <a:buFont typeface="Merriweather Sans"/>
              <a:buChar char="–"/>
              <a:defRPr sz="1600" b="0" i="0" u="none" strike="noStrike" cap="none">
                <a:solidFill>
                  <a:schemeClr val="dk1"/>
                </a:solidFill>
                <a:latin typeface="Arial"/>
                <a:ea typeface="Arial"/>
                <a:cs typeface="Arial"/>
                <a:sym typeface="Arial"/>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 name="Google Shape;16;p14"/>
          <p:cNvSpPr txBox="1">
            <a:spLocks noGrp="1"/>
          </p:cNvSpPr>
          <p:nvPr>
            <p:ph type="sldNum" idx="12"/>
          </p:nvPr>
        </p:nvSpPr>
        <p:spPr>
          <a:xfrm>
            <a:off x="655955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7" name="Google Shape;17;p14"/>
          <p:cNvSpPr txBox="1"/>
          <p:nvPr/>
        </p:nvSpPr>
        <p:spPr>
          <a:xfrm>
            <a:off x="367130" y="1535528"/>
            <a:ext cx="832602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8" name="Google Shape;18;p14"/>
          <p:cNvSpPr/>
          <p:nvPr/>
        </p:nvSpPr>
        <p:spPr>
          <a:xfrm>
            <a:off x="335950" y="5934600"/>
            <a:ext cx="1886400" cy="727200"/>
          </a:xfrm>
          <a:prstGeom prst="rect">
            <a:avLst/>
          </a:prstGeom>
          <a:solidFill>
            <a:schemeClr val="lt1"/>
          </a:solidFill>
          <a:ln w="9525"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p:nvPr/>
        </p:nvSpPr>
        <p:spPr>
          <a:xfrm>
            <a:off x="-58975" y="-41758"/>
            <a:ext cx="9254100" cy="4390200"/>
          </a:xfrm>
          <a:prstGeom prst="rect">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endParaRPr>
          </a:p>
        </p:txBody>
      </p:sp>
      <p:sp>
        <p:nvSpPr>
          <p:cNvPr id="91" name="Google Shape;91;p1"/>
          <p:cNvSpPr txBox="1">
            <a:spLocks noGrp="1"/>
          </p:cNvSpPr>
          <p:nvPr>
            <p:ph type="title"/>
          </p:nvPr>
        </p:nvSpPr>
        <p:spPr>
          <a:xfrm>
            <a:off x="0" y="4405443"/>
            <a:ext cx="6608700" cy="1864200"/>
          </a:xfrm>
          <a:prstGeom prst="rect">
            <a:avLst/>
          </a:prstGeom>
          <a:noFill/>
          <a:ln>
            <a:noFill/>
          </a:ln>
        </p:spPr>
        <p:txBody>
          <a:bodyPr spcFirstLastPara="1" wrap="square" lIns="91425" tIns="45700" rIns="91425" bIns="45700" anchor="t" anchorCtr="0">
            <a:noAutofit/>
          </a:bodyPr>
          <a:lstStyle/>
          <a:p>
            <a:pPr marL="0" lvl="0" indent="0" algn="l" rtl="0">
              <a:lnSpc>
                <a:spcPct val="133333"/>
              </a:lnSpc>
              <a:spcBef>
                <a:spcPts val="0"/>
              </a:spcBef>
              <a:spcAft>
                <a:spcPts val="0"/>
              </a:spcAft>
              <a:buClr>
                <a:srgbClr val="D19B23"/>
              </a:buClr>
              <a:buSzPts val="4800"/>
              <a:buFont typeface="Impact"/>
              <a:buNone/>
            </a:pPr>
            <a:r>
              <a:rPr lang="en-US" sz="4800">
                <a:solidFill>
                  <a:schemeClr val="dk1"/>
                </a:solidFill>
              </a:rPr>
              <a:t>ECE477 MIDTERM DESIGN REVIEW: TEAM # 2</a:t>
            </a:r>
            <a:br>
              <a:rPr lang="en-US" sz="4800"/>
            </a:br>
            <a:endParaRPr sz="4800"/>
          </a:p>
        </p:txBody>
      </p:sp>
      <p:pic>
        <p:nvPicPr>
          <p:cNvPr id="92" name="Google Shape;92;p1" descr="PU_sigtab.eps"/>
          <p:cNvPicPr preferRelativeResize="0"/>
          <p:nvPr/>
        </p:nvPicPr>
        <p:blipFill rotWithShape="1">
          <a:blip r:embed="rId3">
            <a:alphaModFix/>
          </a:blip>
          <a:srcRect t="-166" b="12554"/>
          <a:stretch/>
        </p:blipFill>
        <p:spPr>
          <a:xfrm>
            <a:off x="7201582" y="5836927"/>
            <a:ext cx="1942418" cy="1021073"/>
          </a:xfrm>
          <a:prstGeom prst="rect">
            <a:avLst/>
          </a:prstGeom>
          <a:noFill/>
          <a:ln>
            <a:noFill/>
          </a:ln>
        </p:spPr>
      </p:pic>
      <p:pic>
        <p:nvPicPr>
          <p:cNvPr id="93" name="Google Shape;93;p1"/>
          <p:cNvPicPr preferRelativeResize="0"/>
          <p:nvPr/>
        </p:nvPicPr>
        <p:blipFill>
          <a:blip r:embed="rId4">
            <a:alphaModFix/>
          </a:blip>
          <a:stretch>
            <a:fillRect/>
          </a:stretch>
        </p:blipFill>
        <p:spPr>
          <a:xfrm>
            <a:off x="270231" y="781588"/>
            <a:ext cx="1989462" cy="2530555"/>
          </a:xfrm>
          <a:prstGeom prst="rect">
            <a:avLst/>
          </a:prstGeom>
          <a:noFill/>
          <a:ln>
            <a:noFill/>
          </a:ln>
        </p:spPr>
      </p:pic>
      <p:sp>
        <p:nvSpPr>
          <p:cNvPr id="94" name="Google Shape;94;p1"/>
          <p:cNvSpPr txBox="1"/>
          <p:nvPr/>
        </p:nvSpPr>
        <p:spPr>
          <a:xfrm>
            <a:off x="247600" y="3312141"/>
            <a:ext cx="20346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chemeClr val="lt1"/>
                </a:solidFill>
              </a:rPr>
              <a:t>Andrew Hall</a:t>
            </a:r>
            <a:endParaRPr sz="2000" b="1">
              <a:solidFill>
                <a:schemeClr val="lt1"/>
              </a:solidFill>
            </a:endParaRPr>
          </a:p>
          <a:p>
            <a:pPr marL="0" lvl="0" indent="0" algn="ctr" rtl="0">
              <a:spcBef>
                <a:spcPts val="0"/>
              </a:spcBef>
              <a:spcAft>
                <a:spcPts val="0"/>
              </a:spcAft>
              <a:buNone/>
            </a:pPr>
            <a:r>
              <a:rPr lang="en-US" sz="2000" b="1">
                <a:solidFill>
                  <a:schemeClr val="lt1"/>
                </a:solidFill>
              </a:rPr>
              <a:t>Team Lead</a:t>
            </a:r>
            <a:endParaRPr sz="2000" b="1">
              <a:solidFill>
                <a:schemeClr val="lt1"/>
              </a:solidFill>
            </a:endParaRPr>
          </a:p>
        </p:txBody>
      </p:sp>
      <p:pic>
        <p:nvPicPr>
          <p:cNvPr id="95" name="Google Shape;95;p1"/>
          <p:cNvPicPr preferRelativeResize="0"/>
          <p:nvPr/>
        </p:nvPicPr>
        <p:blipFill>
          <a:blip r:embed="rId5">
            <a:alphaModFix/>
          </a:blip>
          <a:stretch>
            <a:fillRect/>
          </a:stretch>
        </p:blipFill>
        <p:spPr>
          <a:xfrm>
            <a:off x="2409451" y="780501"/>
            <a:ext cx="1989461" cy="2532725"/>
          </a:xfrm>
          <a:prstGeom prst="rect">
            <a:avLst/>
          </a:prstGeom>
          <a:noFill/>
          <a:ln>
            <a:noFill/>
          </a:ln>
        </p:spPr>
      </p:pic>
      <p:sp>
        <p:nvSpPr>
          <p:cNvPr id="96" name="Google Shape;96;p1"/>
          <p:cNvSpPr txBox="1"/>
          <p:nvPr/>
        </p:nvSpPr>
        <p:spPr>
          <a:xfrm>
            <a:off x="2386831" y="3312141"/>
            <a:ext cx="20346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chemeClr val="lt1"/>
                </a:solidFill>
              </a:rPr>
              <a:t>Chris Miotto</a:t>
            </a:r>
            <a:endParaRPr sz="2000" b="1">
              <a:solidFill>
                <a:schemeClr val="lt1"/>
              </a:solidFill>
            </a:endParaRPr>
          </a:p>
          <a:p>
            <a:pPr marL="0" lvl="0" indent="0" algn="ctr" rtl="0">
              <a:spcBef>
                <a:spcPts val="0"/>
              </a:spcBef>
              <a:spcAft>
                <a:spcPts val="0"/>
              </a:spcAft>
              <a:buNone/>
            </a:pPr>
            <a:r>
              <a:rPr lang="en-US" sz="2000" b="1">
                <a:solidFill>
                  <a:schemeClr val="lt1"/>
                </a:solidFill>
              </a:rPr>
              <a:t>Hardware Lead</a:t>
            </a:r>
            <a:endParaRPr sz="2000" b="1">
              <a:solidFill>
                <a:schemeClr val="lt1"/>
              </a:solidFill>
            </a:endParaRPr>
          </a:p>
        </p:txBody>
      </p:sp>
      <p:pic>
        <p:nvPicPr>
          <p:cNvPr id="97" name="Google Shape;97;p1"/>
          <p:cNvPicPr preferRelativeResize="0"/>
          <p:nvPr/>
        </p:nvPicPr>
        <p:blipFill>
          <a:blip r:embed="rId6">
            <a:alphaModFix/>
          </a:blip>
          <a:stretch>
            <a:fillRect/>
          </a:stretch>
        </p:blipFill>
        <p:spPr>
          <a:xfrm>
            <a:off x="4526075" y="780500"/>
            <a:ext cx="2121566" cy="2530550"/>
          </a:xfrm>
          <a:prstGeom prst="rect">
            <a:avLst/>
          </a:prstGeom>
          <a:noFill/>
          <a:ln>
            <a:noFill/>
          </a:ln>
        </p:spPr>
      </p:pic>
      <p:sp>
        <p:nvSpPr>
          <p:cNvPr id="98" name="Google Shape;98;p1"/>
          <p:cNvSpPr txBox="1"/>
          <p:nvPr/>
        </p:nvSpPr>
        <p:spPr>
          <a:xfrm>
            <a:off x="4593667" y="3292495"/>
            <a:ext cx="20346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b="1">
                <a:solidFill>
                  <a:schemeClr val="lt1"/>
                </a:solidFill>
              </a:rPr>
              <a:t>Matt Ghera</a:t>
            </a:r>
            <a:endParaRPr sz="2000" b="1">
              <a:solidFill>
                <a:schemeClr val="lt1"/>
              </a:solidFill>
            </a:endParaRPr>
          </a:p>
          <a:p>
            <a:pPr marL="0" lvl="0" indent="0" algn="ctr" rtl="0">
              <a:spcBef>
                <a:spcPts val="0"/>
              </a:spcBef>
              <a:spcAft>
                <a:spcPts val="0"/>
              </a:spcAft>
              <a:buNone/>
            </a:pPr>
            <a:r>
              <a:rPr lang="en-US" sz="2000" b="1">
                <a:solidFill>
                  <a:schemeClr val="lt1"/>
                </a:solidFill>
              </a:rPr>
              <a:t>Software Lead</a:t>
            </a:r>
            <a:endParaRPr sz="2000" b="1">
              <a:solidFill>
                <a:schemeClr val="lt1"/>
              </a:solidFill>
            </a:endParaRPr>
          </a:p>
        </p:txBody>
      </p:sp>
      <p:pic>
        <p:nvPicPr>
          <p:cNvPr id="99" name="Google Shape;99;p1"/>
          <p:cNvPicPr preferRelativeResize="0"/>
          <p:nvPr/>
        </p:nvPicPr>
        <p:blipFill>
          <a:blip r:embed="rId7">
            <a:alphaModFix/>
          </a:blip>
          <a:stretch>
            <a:fillRect/>
          </a:stretch>
        </p:blipFill>
        <p:spPr>
          <a:xfrm>
            <a:off x="6774825" y="785950"/>
            <a:ext cx="2121574" cy="2519659"/>
          </a:xfrm>
          <a:prstGeom prst="rect">
            <a:avLst/>
          </a:prstGeom>
          <a:noFill/>
          <a:ln>
            <a:noFill/>
          </a:ln>
        </p:spPr>
      </p:pic>
      <p:sp>
        <p:nvSpPr>
          <p:cNvPr id="100" name="Google Shape;100;p1"/>
          <p:cNvSpPr txBox="1"/>
          <p:nvPr/>
        </p:nvSpPr>
        <p:spPr>
          <a:xfrm>
            <a:off x="6861792" y="3292495"/>
            <a:ext cx="2034600" cy="30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700" b="1">
                <a:solidFill>
                  <a:schemeClr val="lt1"/>
                </a:solidFill>
              </a:rPr>
              <a:t>Braden Kirkendall</a:t>
            </a:r>
            <a:endParaRPr sz="1700" b="1">
              <a:solidFill>
                <a:schemeClr val="lt1"/>
              </a:solidFill>
            </a:endParaRPr>
          </a:p>
          <a:p>
            <a:pPr marL="0" lvl="0" indent="0" algn="ctr" rtl="0">
              <a:spcBef>
                <a:spcPts val="0"/>
              </a:spcBef>
              <a:spcAft>
                <a:spcPts val="0"/>
              </a:spcAft>
              <a:buNone/>
            </a:pPr>
            <a:r>
              <a:rPr lang="en-US" sz="2000" b="1">
                <a:solidFill>
                  <a:schemeClr val="lt1"/>
                </a:solidFill>
              </a:rPr>
              <a:t>Systems Lead</a:t>
            </a:r>
            <a:endParaRPr sz="2000"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269e179bd2b_0_25"/>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MAJOR COMPONENTS</a:t>
            </a:r>
            <a:endParaRPr/>
          </a:p>
        </p:txBody>
      </p:sp>
      <p:sp>
        <p:nvSpPr>
          <p:cNvPr id="187" name="Google Shape;187;g269e179bd2b_0_25"/>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Motors &amp; Motor Driver</a:t>
            </a:r>
            <a:endParaRPr sz="2400"/>
          </a:p>
        </p:txBody>
      </p:sp>
      <p:graphicFrame>
        <p:nvGraphicFramePr>
          <p:cNvPr id="188" name="Google Shape;188;g269e179bd2b_0_25"/>
          <p:cNvGraphicFramePr/>
          <p:nvPr/>
        </p:nvGraphicFramePr>
        <p:xfrm>
          <a:off x="99463" y="3687925"/>
          <a:ext cx="3000000" cy="3000000"/>
        </p:xfrm>
        <a:graphic>
          <a:graphicData uri="http://schemas.openxmlformats.org/drawingml/2006/table">
            <a:tbl>
              <a:tblPr>
                <a:noFill/>
                <a:tableStyleId>{8399858A-1889-4A04-BE38-04CC1F16AEDC}</a:tableStyleId>
              </a:tblPr>
              <a:tblGrid>
                <a:gridCol w="4124125">
                  <a:extLst>
                    <a:ext uri="{9D8B030D-6E8A-4147-A177-3AD203B41FA5}">
                      <a16:colId xmlns:a16="http://schemas.microsoft.com/office/drawing/2014/main" val="20000"/>
                    </a:ext>
                  </a:extLst>
                </a:gridCol>
                <a:gridCol w="1172000">
                  <a:extLst>
                    <a:ext uri="{9D8B030D-6E8A-4147-A177-3AD203B41FA5}">
                      <a16:colId xmlns:a16="http://schemas.microsoft.com/office/drawing/2014/main" val="20001"/>
                    </a:ext>
                  </a:extLst>
                </a:gridCol>
                <a:gridCol w="663400">
                  <a:extLst>
                    <a:ext uri="{9D8B030D-6E8A-4147-A177-3AD203B41FA5}">
                      <a16:colId xmlns:a16="http://schemas.microsoft.com/office/drawing/2014/main" val="20002"/>
                    </a:ext>
                  </a:extLst>
                </a:gridCol>
                <a:gridCol w="928750">
                  <a:extLst>
                    <a:ext uri="{9D8B030D-6E8A-4147-A177-3AD203B41FA5}">
                      <a16:colId xmlns:a16="http://schemas.microsoft.com/office/drawing/2014/main" val="20003"/>
                    </a:ext>
                  </a:extLst>
                </a:gridCol>
              </a:tblGrid>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Feature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TB6612FNG</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A4990</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DRV8833</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Number of Motor Channels</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PWM controllable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Minimum Output Voltage (V)</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2.7</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Maximum Output Voltage (V)</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13.5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10.8</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Peak Current Output per Channel (A)</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0.9</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Max Continuous Current Output per Channel (A)</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0.7</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1.2</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Price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$4.95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$7.95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$9.95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756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Chosen</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189" name="Google Shape;189;g269e179bd2b_0_25"/>
          <p:cNvSpPr txBox="1"/>
          <p:nvPr/>
        </p:nvSpPr>
        <p:spPr>
          <a:xfrm>
            <a:off x="168725" y="1223225"/>
            <a:ext cx="7747200" cy="9441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Responsible for receiving GPIO signals from the microcontroller and translating them into mechanical operation for transportation</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Manages 5V motor power signal to drive wheels for locomotion with controlled speed and direction.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55600" algn="l" rtl="0">
              <a:spcBef>
                <a:spcPts val="0"/>
              </a:spcBef>
              <a:spcAft>
                <a:spcPts val="0"/>
              </a:spcAft>
              <a:buClr>
                <a:schemeClr val="dk1"/>
              </a:buClr>
              <a:buSzPts val="2000"/>
              <a:buChar char="●"/>
            </a:pPr>
            <a:r>
              <a:rPr lang="en-US" sz="1600">
                <a:solidFill>
                  <a:schemeClr val="dk1"/>
                </a:solidFill>
              </a:rPr>
              <a:t>&gt;1A peak current output per channel for motor stall current</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55600" algn="l" rtl="0">
              <a:spcBef>
                <a:spcPts val="0"/>
              </a:spcBef>
              <a:spcAft>
                <a:spcPts val="0"/>
              </a:spcAft>
              <a:buClr>
                <a:schemeClr val="dk1"/>
              </a:buClr>
              <a:buSzPts val="2000"/>
              <a:buChar char="●"/>
            </a:pPr>
            <a:r>
              <a:rPr lang="en-US" sz="1600">
                <a:solidFill>
                  <a:schemeClr val="dk1"/>
                </a:solidFill>
              </a:rPr>
              <a:t>&gt;0.5A continuous current output per channel</a:t>
            </a:r>
            <a:endParaRPr sz="2000">
              <a:solidFill>
                <a:schemeClr val="dk1"/>
              </a:solidFill>
            </a:endParaRPr>
          </a:p>
        </p:txBody>
      </p:sp>
      <p:pic>
        <p:nvPicPr>
          <p:cNvPr id="190" name="Google Shape;190;g269e179bd2b_0_25"/>
          <p:cNvPicPr preferRelativeResize="0"/>
          <p:nvPr/>
        </p:nvPicPr>
        <p:blipFill>
          <a:blip r:embed="rId3">
            <a:alphaModFix/>
          </a:blip>
          <a:stretch>
            <a:fillRect/>
          </a:stretch>
        </p:blipFill>
        <p:spPr>
          <a:xfrm>
            <a:off x="7376305" y="2454938"/>
            <a:ext cx="1168500" cy="1168525"/>
          </a:xfrm>
          <a:prstGeom prst="rect">
            <a:avLst/>
          </a:prstGeom>
          <a:noFill/>
          <a:ln>
            <a:noFill/>
          </a:ln>
        </p:spPr>
      </p:pic>
      <p:pic>
        <p:nvPicPr>
          <p:cNvPr id="191" name="Google Shape;191;g269e179bd2b_0_25"/>
          <p:cNvPicPr preferRelativeResize="0"/>
          <p:nvPr/>
        </p:nvPicPr>
        <p:blipFill>
          <a:blip r:embed="rId4">
            <a:alphaModFix/>
          </a:blip>
          <a:stretch>
            <a:fillRect/>
          </a:stretch>
        </p:blipFill>
        <p:spPr>
          <a:xfrm>
            <a:off x="7483121" y="3623450"/>
            <a:ext cx="1133550" cy="1113064"/>
          </a:xfrm>
          <a:prstGeom prst="rect">
            <a:avLst/>
          </a:prstGeom>
          <a:noFill/>
          <a:ln>
            <a:noFill/>
          </a:ln>
        </p:spPr>
      </p:pic>
      <p:pic>
        <p:nvPicPr>
          <p:cNvPr id="192" name="Google Shape;192;g269e179bd2b_0_25"/>
          <p:cNvPicPr preferRelativeResize="0"/>
          <p:nvPr/>
        </p:nvPicPr>
        <p:blipFill>
          <a:blip r:embed="rId5">
            <a:alphaModFix/>
          </a:blip>
          <a:stretch>
            <a:fillRect/>
          </a:stretch>
        </p:blipFill>
        <p:spPr>
          <a:xfrm>
            <a:off x="7206100" y="4960750"/>
            <a:ext cx="1843826" cy="1843824"/>
          </a:xfrm>
          <a:prstGeom prst="rect">
            <a:avLst/>
          </a:prstGeom>
          <a:noFill/>
          <a:ln>
            <a:noFill/>
          </a:ln>
        </p:spPr>
      </p:pic>
      <p:sp>
        <p:nvSpPr>
          <p:cNvPr id="193" name="Google Shape;193;g269e179bd2b_0_25"/>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269e179bd2b_0_35"/>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MAJOR COMPONENTS</a:t>
            </a:r>
            <a:endParaRPr/>
          </a:p>
        </p:txBody>
      </p:sp>
      <p:sp>
        <p:nvSpPr>
          <p:cNvPr id="199" name="Google Shape;199;g269e179bd2b_0_35"/>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Motion Detection Sensor</a:t>
            </a:r>
            <a:endParaRPr sz="2400"/>
          </a:p>
        </p:txBody>
      </p:sp>
      <p:sp>
        <p:nvSpPr>
          <p:cNvPr id="200" name="Google Shape;200;g269e179bd2b_0_35"/>
          <p:cNvSpPr txBox="1"/>
          <p:nvPr/>
        </p:nvSpPr>
        <p:spPr>
          <a:xfrm>
            <a:off x="737850" y="1295400"/>
            <a:ext cx="7674600" cy="804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Responsible for taking readings of the environment and transmitting the data back to the microcontroller</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Either a digital trigger or an analog stream that needs to be processed for motion detection</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A key specification is the ability to produce reliable readings with a reasonable level of sensitivity</a:t>
            </a:r>
            <a:endParaRPr sz="1600">
              <a:solidFill>
                <a:schemeClr val="dk1"/>
              </a:solidFill>
            </a:endParaRPr>
          </a:p>
        </p:txBody>
      </p:sp>
      <p:graphicFrame>
        <p:nvGraphicFramePr>
          <p:cNvPr id="201" name="Google Shape;201;g269e179bd2b_0_35"/>
          <p:cNvGraphicFramePr/>
          <p:nvPr/>
        </p:nvGraphicFramePr>
        <p:xfrm>
          <a:off x="955100" y="4510225"/>
          <a:ext cx="3000000" cy="3000000"/>
        </p:xfrm>
        <a:graphic>
          <a:graphicData uri="http://schemas.openxmlformats.org/drawingml/2006/table">
            <a:tbl>
              <a:tblPr>
                <a:noFill/>
                <a:tableStyleId>{8399858A-1889-4A04-BE38-04CC1F16AEDC}</a:tableStyleId>
              </a:tblPr>
              <a:tblGrid>
                <a:gridCol w="2233375">
                  <a:extLst>
                    <a:ext uri="{9D8B030D-6E8A-4147-A177-3AD203B41FA5}">
                      <a16:colId xmlns:a16="http://schemas.microsoft.com/office/drawing/2014/main" val="20000"/>
                    </a:ext>
                  </a:extLst>
                </a:gridCol>
                <a:gridCol w="1116700">
                  <a:extLst>
                    <a:ext uri="{9D8B030D-6E8A-4147-A177-3AD203B41FA5}">
                      <a16:colId xmlns:a16="http://schemas.microsoft.com/office/drawing/2014/main" val="20001"/>
                    </a:ext>
                  </a:extLst>
                </a:gridCol>
                <a:gridCol w="1432925">
                  <a:extLst>
                    <a:ext uri="{9D8B030D-6E8A-4147-A177-3AD203B41FA5}">
                      <a16:colId xmlns:a16="http://schemas.microsoft.com/office/drawing/2014/main" val="20002"/>
                    </a:ext>
                  </a:extLst>
                </a:gridCol>
                <a:gridCol w="1399525">
                  <a:extLst>
                    <a:ext uri="{9D8B030D-6E8A-4147-A177-3AD203B41FA5}">
                      <a16:colId xmlns:a16="http://schemas.microsoft.com/office/drawing/2014/main" val="20003"/>
                    </a:ext>
                  </a:extLst>
                </a:gridCol>
                <a:gridCol w="1051275">
                  <a:extLst>
                    <a:ext uri="{9D8B030D-6E8A-4147-A177-3AD203B41FA5}">
                      <a16:colId xmlns:a16="http://schemas.microsoft.com/office/drawing/2014/main" val="20004"/>
                    </a:ext>
                  </a:extLst>
                </a:gridCol>
              </a:tblGrid>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Feature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Sonar Sensor</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Ultrasonic Sensor</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360° Lidar Sensor</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PIR Sensor</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0"/>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Measurement Distance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7.65m</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~1m</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~12m</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~4m</a:t>
                      </a:r>
                      <a:endParaRPr sz="1200">
                        <a:latin typeface="Times New Roman"/>
                        <a:ea typeface="Times New Roman"/>
                        <a:cs typeface="Times New Roman"/>
                        <a:sym typeface="Times New Roman"/>
                      </a:endParaRPr>
                    </a:p>
                  </a:txBody>
                  <a:tcPr marL="9525" marR="9525" marT="9525" marB="9525" anchor="ctr">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Angular View Area (degrees)</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48°</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360°</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125°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Cost</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$39.95</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$4.50</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$99.00</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$3.33</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Sensitivity in Prototype</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N/A</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High</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N/A</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Moderate</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r h="237850">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Chosen</a:t>
                      </a:r>
                      <a:endParaRPr sz="12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No</a:t>
                      </a:r>
                      <a:endParaRPr sz="12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Yes</a:t>
                      </a:r>
                      <a:endParaRPr sz="1200">
                        <a:latin typeface="Times New Roman"/>
                        <a:ea typeface="Times New Roman"/>
                        <a:cs typeface="Times New Roman"/>
                        <a:sym typeface="Times New Roman"/>
                      </a:endParaRPr>
                    </a:p>
                  </a:txBody>
                  <a:tcPr marL="9525" marR="9525" marT="9525" marB="95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5"/>
                  </a:ext>
                </a:extLst>
              </a:tr>
            </a:tbl>
          </a:graphicData>
        </a:graphic>
      </p:graphicFrame>
      <p:pic>
        <p:nvPicPr>
          <p:cNvPr id="202" name="Google Shape;202;g269e179bd2b_0_35"/>
          <p:cNvPicPr preferRelativeResize="0"/>
          <p:nvPr/>
        </p:nvPicPr>
        <p:blipFill>
          <a:blip r:embed="rId3">
            <a:alphaModFix/>
          </a:blip>
          <a:stretch>
            <a:fillRect/>
          </a:stretch>
        </p:blipFill>
        <p:spPr>
          <a:xfrm>
            <a:off x="5748924" y="3612850"/>
            <a:ext cx="1292392" cy="748800"/>
          </a:xfrm>
          <a:prstGeom prst="rect">
            <a:avLst/>
          </a:prstGeom>
          <a:noFill/>
          <a:ln>
            <a:noFill/>
          </a:ln>
        </p:spPr>
      </p:pic>
      <p:pic>
        <p:nvPicPr>
          <p:cNvPr id="203" name="Google Shape;203;g269e179bd2b_0_35"/>
          <p:cNvPicPr preferRelativeResize="0"/>
          <p:nvPr/>
        </p:nvPicPr>
        <p:blipFill>
          <a:blip r:embed="rId4">
            <a:alphaModFix/>
          </a:blip>
          <a:stretch>
            <a:fillRect/>
          </a:stretch>
        </p:blipFill>
        <p:spPr>
          <a:xfrm>
            <a:off x="4463800" y="3484825"/>
            <a:ext cx="1004875" cy="1004875"/>
          </a:xfrm>
          <a:prstGeom prst="rect">
            <a:avLst/>
          </a:prstGeom>
          <a:noFill/>
          <a:ln>
            <a:noFill/>
          </a:ln>
        </p:spPr>
      </p:pic>
      <p:pic>
        <p:nvPicPr>
          <p:cNvPr id="204" name="Google Shape;204;g269e179bd2b_0_35"/>
          <p:cNvPicPr preferRelativeResize="0"/>
          <p:nvPr/>
        </p:nvPicPr>
        <p:blipFill>
          <a:blip r:embed="rId5">
            <a:alphaModFix/>
          </a:blip>
          <a:stretch>
            <a:fillRect/>
          </a:stretch>
        </p:blipFill>
        <p:spPr>
          <a:xfrm>
            <a:off x="3306700" y="3548837"/>
            <a:ext cx="876850" cy="876850"/>
          </a:xfrm>
          <a:prstGeom prst="rect">
            <a:avLst/>
          </a:prstGeom>
          <a:noFill/>
          <a:ln>
            <a:noFill/>
          </a:ln>
        </p:spPr>
      </p:pic>
      <p:pic>
        <p:nvPicPr>
          <p:cNvPr id="205" name="Google Shape;205;g269e179bd2b_0_35"/>
          <p:cNvPicPr preferRelativeResize="0"/>
          <p:nvPr/>
        </p:nvPicPr>
        <p:blipFill>
          <a:blip r:embed="rId6">
            <a:alphaModFix/>
          </a:blip>
          <a:stretch>
            <a:fillRect/>
          </a:stretch>
        </p:blipFill>
        <p:spPr>
          <a:xfrm>
            <a:off x="7184875" y="3315450"/>
            <a:ext cx="1110226" cy="1110226"/>
          </a:xfrm>
          <a:prstGeom prst="rect">
            <a:avLst/>
          </a:prstGeom>
          <a:noFill/>
          <a:ln>
            <a:noFill/>
          </a:ln>
        </p:spPr>
      </p:pic>
      <p:sp>
        <p:nvSpPr>
          <p:cNvPr id="206" name="Google Shape;206;g269e179bd2b_0_35"/>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6"/>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BLOCK DIAGRAM</a:t>
            </a:r>
            <a:endParaRPr/>
          </a:p>
        </p:txBody>
      </p:sp>
      <p:pic>
        <p:nvPicPr>
          <p:cNvPr id="212" name="Google Shape;212;p6"/>
          <p:cNvPicPr preferRelativeResize="0"/>
          <p:nvPr/>
        </p:nvPicPr>
        <p:blipFill>
          <a:blip r:embed="rId3">
            <a:alphaModFix/>
          </a:blip>
          <a:stretch>
            <a:fillRect/>
          </a:stretch>
        </p:blipFill>
        <p:spPr>
          <a:xfrm>
            <a:off x="7648375" y="4289425"/>
            <a:ext cx="836826" cy="836826"/>
          </a:xfrm>
          <a:prstGeom prst="rect">
            <a:avLst/>
          </a:prstGeom>
          <a:noFill/>
          <a:ln>
            <a:noFill/>
          </a:ln>
        </p:spPr>
      </p:pic>
      <p:sp>
        <p:nvSpPr>
          <p:cNvPr id="213" name="Google Shape;213;p6"/>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pic>
        <p:nvPicPr>
          <p:cNvPr id="214" name="Google Shape;214;p6"/>
          <p:cNvPicPr preferRelativeResize="0"/>
          <p:nvPr/>
        </p:nvPicPr>
        <p:blipFill>
          <a:blip r:embed="rId4">
            <a:alphaModFix/>
          </a:blip>
          <a:stretch>
            <a:fillRect/>
          </a:stretch>
        </p:blipFill>
        <p:spPr>
          <a:xfrm>
            <a:off x="0" y="1437339"/>
            <a:ext cx="9144003" cy="4638974"/>
          </a:xfrm>
          <a:prstGeom prst="rect">
            <a:avLst/>
          </a:prstGeom>
          <a:noFill/>
          <a:ln>
            <a:noFill/>
          </a:ln>
        </p:spPr>
      </p:pic>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7"/>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PACKAGING DESIGN</a:t>
            </a:r>
            <a:endParaRPr/>
          </a:p>
        </p:txBody>
      </p:sp>
      <p:sp>
        <p:nvSpPr>
          <p:cNvPr id="220" name="Google Shape;220;p7"/>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Dimensioned CAD Model</a:t>
            </a:r>
            <a:endParaRPr sz="2400"/>
          </a:p>
        </p:txBody>
      </p:sp>
      <p:sp>
        <p:nvSpPr>
          <p:cNvPr id="221" name="Google Shape;221;p7"/>
          <p:cNvSpPr txBox="1"/>
          <p:nvPr/>
        </p:nvSpPr>
        <p:spPr>
          <a:xfrm>
            <a:off x="1568250" y="5677575"/>
            <a:ext cx="1521900" cy="3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Front View (in)</a:t>
            </a:r>
            <a:endParaRPr sz="1600">
              <a:solidFill>
                <a:schemeClr val="dk1"/>
              </a:solidFill>
            </a:endParaRPr>
          </a:p>
        </p:txBody>
      </p:sp>
      <p:sp>
        <p:nvSpPr>
          <p:cNvPr id="222" name="Google Shape;222;p7"/>
          <p:cNvSpPr txBox="1"/>
          <p:nvPr/>
        </p:nvSpPr>
        <p:spPr>
          <a:xfrm>
            <a:off x="5963700" y="5677575"/>
            <a:ext cx="1521900" cy="385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a:solidFill>
                  <a:schemeClr val="dk1"/>
                </a:solidFill>
              </a:rPr>
              <a:t>Side View (in)</a:t>
            </a:r>
            <a:endParaRPr sz="1600">
              <a:solidFill>
                <a:schemeClr val="dk1"/>
              </a:solidFill>
            </a:endParaRPr>
          </a:p>
        </p:txBody>
      </p:sp>
      <p:sp>
        <p:nvSpPr>
          <p:cNvPr id="223" name="Google Shape;223;p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224" name="Google Shape;224;p7"/>
          <p:cNvPicPr preferRelativeResize="0"/>
          <p:nvPr/>
        </p:nvPicPr>
        <p:blipFill>
          <a:blip r:embed="rId3">
            <a:alphaModFix/>
          </a:blip>
          <a:stretch>
            <a:fillRect/>
          </a:stretch>
        </p:blipFill>
        <p:spPr>
          <a:xfrm>
            <a:off x="4638125" y="1610400"/>
            <a:ext cx="4173038" cy="4067175"/>
          </a:xfrm>
          <a:prstGeom prst="rect">
            <a:avLst/>
          </a:prstGeom>
          <a:noFill/>
          <a:ln>
            <a:noFill/>
          </a:ln>
        </p:spPr>
      </p:pic>
      <p:pic>
        <p:nvPicPr>
          <p:cNvPr id="225" name="Google Shape;225;p7"/>
          <p:cNvPicPr preferRelativeResize="0"/>
          <p:nvPr/>
        </p:nvPicPr>
        <p:blipFill>
          <a:blip r:embed="rId4">
            <a:alphaModFix/>
          </a:blip>
          <a:stretch>
            <a:fillRect/>
          </a:stretch>
        </p:blipFill>
        <p:spPr>
          <a:xfrm>
            <a:off x="448000" y="1610388"/>
            <a:ext cx="3762375" cy="4067175"/>
          </a:xfrm>
          <a:prstGeom prst="rect">
            <a:avLst/>
          </a:prstGeom>
          <a:noFill/>
          <a:ln>
            <a:noFill/>
          </a:ln>
        </p:spPr>
      </p:pic>
      <p:cxnSp>
        <p:nvCxnSpPr>
          <p:cNvPr id="226" name="Google Shape;226;p7"/>
          <p:cNvCxnSpPr/>
          <p:nvPr/>
        </p:nvCxnSpPr>
        <p:spPr>
          <a:xfrm rot="10800000">
            <a:off x="4698275" y="2684850"/>
            <a:ext cx="1924500" cy="771300"/>
          </a:xfrm>
          <a:prstGeom prst="straightConnector1">
            <a:avLst/>
          </a:prstGeom>
          <a:noFill/>
          <a:ln w="9525" cap="flat" cmpd="sng">
            <a:solidFill>
              <a:schemeClr val="dk2"/>
            </a:solidFill>
            <a:prstDash val="solid"/>
            <a:round/>
            <a:headEnd type="none" w="med" len="med"/>
            <a:tailEnd type="none" w="med" len="med"/>
          </a:ln>
        </p:spPr>
      </p:cxnSp>
      <p:cxnSp>
        <p:nvCxnSpPr>
          <p:cNvPr id="227" name="Google Shape;227;p7"/>
          <p:cNvCxnSpPr/>
          <p:nvPr/>
        </p:nvCxnSpPr>
        <p:spPr>
          <a:xfrm>
            <a:off x="3872250" y="4306725"/>
            <a:ext cx="139200" cy="1834200"/>
          </a:xfrm>
          <a:prstGeom prst="straightConnector1">
            <a:avLst/>
          </a:prstGeom>
          <a:noFill/>
          <a:ln w="9525" cap="flat" cmpd="sng">
            <a:solidFill>
              <a:schemeClr val="dk2"/>
            </a:solidFill>
            <a:prstDash val="solid"/>
            <a:round/>
            <a:headEnd type="none" w="med" len="med"/>
            <a:tailEnd type="none" w="med" len="med"/>
          </a:ln>
        </p:spPr>
      </p:cxnSp>
      <p:cxnSp>
        <p:nvCxnSpPr>
          <p:cNvPr id="228" name="Google Shape;228;p7"/>
          <p:cNvCxnSpPr/>
          <p:nvPr/>
        </p:nvCxnSpPr>
        <p:spPr>
          <a:xfrm rot="10800000" flipH="1">
            <a:off x="2859000" y="1682750"/>
            <a:ext cx="1131000" cy="55200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7"/>
          <p:cNvSpPr txBox="1"/>
          <p:nvPr/>
        </p:nvSpPr>
        <p:spPr>
          <a:xfrm>
            <a:off x="3872325" y="1345100"/>
            <a:ext cx="1260300" cy="21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PIR Sensor and motor</a:t>
            </a:r>
            <a:endParaRPr sz="1600">
              <a:solidFill>
                <a:schemeClr val="dk1"/>
              </a:solidFill>
            </a:endParaRPr>
          </a:p>
        </p:txBody>
      </p:sp>
      <p:sp>
        <p:nvSpPr>
          <p:cNvPr id="230" name="Google Shape;230;p7"/>
          <p:cNvSpPr txBox="1"/>
          <p:nvPr/>
        </p:nvSpPr>
        <p:spPr>
          <a:xfrm>
            <a:off x="3831775" y="2354300"/>
            <a:ext cx="1217100" cy="44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3D printed Shell</a:t>
            </a:r>
            <a:endParaRPr sz="1600">
              <a:solidFill>
                <a:schemeClr val="dk1"/>
              </a:solidFill>
            </a:endParaRPr>
          </a:p>
        </p:txBody>
      </p:sp>
      <p:cxnSp>
        <p:nvCxnSpPr>
          <p:cNvPr id="231" name="Google Shape;231;p7"/>
          <p:cNvCxnSpPr/>
          <p:nvPr/>
        </p:nvCxnSpPr>
        <p:spPr>
          <a:xfrm flipH="1">
            <a:off x="5521450" y="4445000"/>
            <a:ext cx="1153800" cy="16650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7"/>
          <p:cNvSpPr txBox="1"/>
          <p:nvPr/>
        </p:nvSpPr>
        <p:spPr>
          <a:xfrm>
            <a:off x="5200000" y="6017025"/>
            <a:ext cx="1796700" cy="55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Aluminum Chassis</a:t>
            </a:r>
            <a:endParaRPr sz="1600">
              <a:solidFill>
                <a:schemeClr val="dk1"/>
              </a:solidFill>
            </a:endParaRPr>
          </a:p>
        </p:txBody>
      </p:sp>
      <p:sp>
        <p:nvSpPr>
          <p:cNvPr id="233" name="Google Shape;233;p7"/>
          <p:cNvSpPr txBox="1"/>
          <p:nvPr/>
        </p:nvSpPr>
        <p:spPr>
          <a:xfrm>
            <a:off x="3585600" y="6017025"/>
            <a:ext cx="12603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Rubber Wheels</a:t>
            </a:r>
            <a:endParaRPr sz="1600">
              <a:solidFill>
                <a:schemeClr val="dk1"/>
              </a:solidFill>
            </a:endParaRP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2bceca78dbb_0_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39" name="Google Shape;239;g2bceca78dbb_0_0"/>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Full Schematic</a:t>
            </a:r>
            <a:endParaRPr sz="2400"/>
          </a:p>
        </p:txBody>
      </p:sp>
      <p:pic>
        <p:nvPicPr>
          <p:cNvPr id="240" name="Google Shape;240;g2bceca78dbb_0_0"/>
          <p:cNvPicPr preferRelativeResize="0"/>
          <p:nvPr/>
        </p:nvPicPr>
        <p:blipFill>
          <a:blip r:embed="rId3">
            <a:alphaModFix/>
          </a:blip>
          <a:stretch>
            <a:fillRect/>
          </a:stretch>
        </p:blipFill>
        <p:spPr>
          <a:xfrm>
            <a:off x="912588" y="1413893"/>
            <a:ext cx="7325117" cy="5185758"/>
          </a:xfrm>
          <a:prstGeom prst="rect">
            <a:avLst/>
          </a:prstGeom>
          <a:noFill/>
          <a:ln>
            <a:noFill/>
          </a:ln>
        </p:spPr>
      </p:pic>
      <p:sp>
        <p:nvSpPr>
          <p:cNvPr id="241" name="Google Shape;241;g2bceca78dbb_0_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8"/>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47" name="Google Shape;247;p8"/>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ESP</a:t>
            </a:r>
            <a:endParaRPr sz="2400"/>
          </a:p>
        </p:txBody>
      </p:sp>
      <p:pic>
        <p:nvPicPr>
          <p:cNvPr id="248" name="Google Shape;248;p8"/>
          <p:cNvPicPr preferRelativeResize="0"/>
          <p:nvPr/>
        </p:nvPicPr>
        <p:blipFill>
          <a:blip r:embed="rId3">
            <a:alphaModFix/>
          </a:blip>
          <a:stretch>
            <a:fillRect/>
          </a:stretch>
        </p:blipFill>
        <p:spPr>
          <a:xfrm>
            <a:off x="1737613" y="1433255"/>
            <a:ext cx="5668780" cy="5185646"/>
          </a:xfrm>
          <a:prstGeom prst="rect">
            <a:avLst/>
          </a:prstGeom>
          <a:noFill/>
          <a:ln>
            <a:noFill/>
          </a:ln>
        </p:spPr>
      </p:pic>
      <p:sp>
        <p:nvSpPr>
          <p:cNvPr id="249" name="Google Shape;249;p8"/>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2bceca364e5_0_11"/>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55" name="Google Shape;255;g2bceca364e5_0_11"/>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ESP [cont..]</a:t>
            </a:r>
            <a:endParaRPr sz="2400"/>
          </a:p>
        </p:txBody>
      </p:sp>
      <p:pic>
        <p:nvPicPr>
          <p:cNvPr id="256" name="Google Shape;256;g2bceca364e5_0_11"/>
          <p:cNvPicPr preferRelativeResize="0"/>
          <p:nvPr/>
        </p:nvPicPr>
        <p:blipFill rotWithShape="1">
          <a:blip r:embed="rId3">
            <a:alphaModFix/>
          </a:blip>
          <a:srcRect l="1801" r="4354"/>
          <a:stretch/>
        </p:blipFill>
        <p:spPr>
          <a:xfrm>
            <a:off x="3544575" y="2421825"/>
            <a:ext cx="5461351" cy="2994925"/>
          </a:xfrm>
          <a:prstGeom prst="rect">
            <a:avLst/>
          </a:prstGeom>
          <a:noFill/>
          <a:ln w="9525" cap="flat" cmpd="sng">
            <a:solidFill>
              <a:schemeClr val="dk2"/>
            </a:solidFill>
            <a:prstDash val="solid"/>
            <a:round/>
            <a:headEnd type="none" w="sm" len="sm"/>
            <a:tailEnd type="none" w="sm" len="sm"/>
          </a:ln>
        </p:spPr>
      </p:pic>
      <p:sp>
        <p:nvSpPr>
          <p:cNvPr id="257" name="Google Shape;257;g2bceca364e5_0_11"/>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pic>
        <p:nvPicPr>
          <p:cNvPr id="258" name="Google Shape;258;g2bceca364e5_0_11"/>
          <p:cNvPicPr preferRelativeResize="0"/>
          <p:nvPr/>
        </p:nvPicPr>
        <p:blipFill>
          <a:blip r:embed="rId4">
            <a:alphaModFix/>
          </a:blip>
          <a:stretch>
            <a:fillRect/>
          </a:stretch>
        </p:blipFill>
        <p:spPr>
          <a:xfrm>
            <a:off x="161350" y="2537843"/>
            <a:ext cx="3239775" cy="3038909"/>
          </a:xfrm>
          <a:prstGeom prst="rect">
            <a:avLst/>
          </a:prstGeom>
          <a:noFill/>
          <a:ln>
            <a:noFill/>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g2bceca364e5_0_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64" name="Google Shape;264;g2bceca364e5_0_2"/>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DC Voltage Regulator and LDO</a:t>
            </a:r>
            <a:endParaRPr sz="2400"/>
          </a:p>
        </p:txBody>
      </p:sp>
      <p:pic>
        <p:nvPicPr>
          <p:cNvPr id="265" name="Google Shape;265;g2bceca364e5_0_2"/>
          <p:cNvPicPr preferRelativeResize="0"/>
          <p:nvPr/>
        </p:nvPicPr>
        <p:blipFill rotWithShape="1">
          <a:blip r:embed="rId3">
            <a:alphaModFix/>
          </a:blip>
          <a:srcRect l="1107"/>
          <a:stretch/>
        </p:blipFill>
        <p:spPr>
          <a:xfrm>
            <a:off x="79400" y="1895550"/>
            <a:ext cx="8985199" cy="3594700"/>
          </a:xfrm>
          <a:prstGeom prst="rect">
            <a:avLst/>
          </a:prstGeom>
          <a:noFill/>
          <a:ln w="9525" cap="flat" cmpd="sng">
            <a:solidFill>
              <a:schemeClr val="dk2"/>
            </a:solidFill>
            <a:prstDash val="solid"/>
            <a:round/>
            <a:headEnd type="none" w="sm" len="sm"/>
            <a:tailEnd type="none" w="sm" len="sm"/>
          </a:ln>
        </p:spPr>
      </p:pic>
      <p:pic>
        <p:nvPicPr>
          <p:cNvPr id="266" name="Google Shape;266;g2bceca364e5_0_2"/>
          <p:cNvPicPr preferRelativeResize="0"/>
          <p:nvPr/>
        </p:nvPicPr>
        <p:blipFill rotWithShape="1">
          <a:blip r:embed="rId3">
            <a:alphaModFix/>
          </a:blip>
          <a:srcRect l="734" t="57722" r="80133"/>
          <a:stretch/>
        </p:blipFill>
        <p:spPr>
          <a:xfrm>
            <a:off x="79400" y="3875250"/>
            <a:ext cx="2754776" cy="2408450"/>
          </a:xfrm>
          <a:prstGeom prst="rect">
            <a:avLst/>
          </a:prstGeom>
          <a:noFill/>
          <a:ln w="9525" cap="flat" cmpd="sng">
            <a:solidFill>
              <a:schemeClr val="dk2"/>
            </a:solidFill>
            <a:prstDash val="solid"/>
            <a:round/>
            <a:headEnd type="none" w="sm" len="sm"/>
            <a:tailEnd type="none" w="sm" len="sm"/>
          </a:ln>
        </p:spPr>
      </p:pic>
      <p:pic>
        <p:nvPicPr>
          <p:cNvPr id="267" name="Google Shape;267;g2bceca364e5_0_2"/>
          <p:cNvPicPr preferRelativeResize="0"/>
          <p:nvPr/>
        </p:nvPicPr>
        <p:blipFill rotWithShape="1">
          <a:blip r:embed="rId4">
            <a:alphaModFix/>
          </a:blip>
          <a:srcRect t="35026"/>
          <a:stretch/>
        </p:blipFill>
        <p:spPr>
          <a:xfrm>
            <a:off x="6915675" y="5037550"/>
            <a:ext cx="1715600" cy="1512775"/>
          </a:xfrm>
          <a:prstGeom prst="rect">
            <a:avLst/>
          </a:prstGeom>
          <a:noFill/>
          <a:ln w="9525" cap="flat" cmpd="sng">
            <a:solidFill>
              <a:schemeClr val="dk2"/>
            </a:solidFill>
            <a:prstDash val="solid"/>
            <a:round/>
            <a:headEnd type="none" w="sm" len="sm"/>
            <a:tailEnd type="none" w="sm" len="sm"/>
          </a:ln>
        </p:spPr>
      </p:pic>
      <p:sp>
        <p:nvSpPr>
          <p:cNvPr id="268" name="Google Shape;268;g2bceca364e5_0_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bceca364e5_0_19"/>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74" name="Google Shape;274;g2bceca364e5_0_19"/>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Coulomb Counter</a:t>
            </a:r>
            <a:endParaRPr sz="2400"/>
          </a:p>
        </p:txBody>
      </p:sp>
      <p:pic>
        <p:nvPicPr>
          <p:cNvPr id="275" name="Google Shape;275;g2bceca364e5_0_19"/>
          <p:cNvPicPr preferRelativeResize="0"/>
          <p:nvPr/>
        </p:nvPicPr>
        <p:blipFill>
          <a:blip r:embed="rId3">
            <a:alphaModFix/>
          </a:blip>
          <a:stretch>
            <a:fillRect/>
          </a:stretch>
        </p:blipFill>
        <p:spPr>
          <a:xfrm>
            <a:off x="1217575" y="1848643"/>
            <a:ext cx="6715125" cy="4457700"/>
          </a:xfrm>
          <a:prstGeom prst="rect">
            <a:avLst/>
          </a:prstGeom>
          <a:noFill/>
          <a:ln w="9525" cap="flat" cmpd="sng">
            <a:solidFill>
              <a:schemeClr val="dk2"/>
            </a:solidFill>
            <a:prstDash val="solid"/>
            <a:round/>
            <a:headEnd type="none" w="sm" len="sm"/>
            <a:tailEnd type="none" w="sm" len="sm"/>
          </a:ln>
        </p:spPr>
      </p:pic>
      <p:sp>
        <p:nvSpPr>
          <p:cNvPr id="276" name="Google Shape;276;g2bceca364e5_0_19"/>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2bceca364e5_0_36"/>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82" name="Google Shape;282;g2bceca364e5_0_36"/>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DC Motor Drivers</a:t>
            </a:r>
            <a:endParaRPr sz="2400"/>
          </a:p>
        </p:txBody>
      </p:sp>
      <p:pic>
        <p:nvPicPr>
          <p:cNvPr id="283" name="Google Shape;283;g2bceca364e5_0_36"/>
          <p:cNvPicPr preferRelativeResize="0"/>
          <p:nvPr/>
        </p:nvPicPr>
        <p:blipFill>
          <a:blip r:embed="rId3">
            <a:alphaModFix/>
          </a:blip>
          <a:stretch>
            <a:fillRect/>
          </a:stretch>
        </p:blipFill>
        <p:spPr>
          <a:xfrm>
            <a:off x="2197675" y="1367443"/>
            <a:ext cx="4754940" cy="5185757"/>
          </a:xfrm>
          <a:prstGeom prst="rect">
            <a:avLst/>
          </a:prstGeom>
          <a:noFill/>
          <a:ln w="9525" cap="flat" cmpd="sng">
            <a:solidFill>
              <a:schemeClr val="dk2"/>
            </a:solidFill>
            <a:prstDash val="solid"/>
            <a:round/>
            <a:headEnd type="none" w="sm" len="sm"/>
            <a:tailEnd type="none" w="sm" len="sm"/>
          </a:ln>
        </p:spPr>
      </p:pic>
      <p:sp>
        <p:nvSpPr>
          <p:cNvPr id="284" name="Google Shape;284;g2bceca364e5_0_36"/>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OUTLINE</a:t>
            </a:r>
            <a:endParaRPr/>
          </a:p>
        </p:txBody>
      </p:sp>
      <p:sp>
        <p:nvSpPr>
          <p:cNvPr id="106" name="Google Shape;106;p2"/>
          <p:cNvSpPr txBox="1">
            <a:spLocks noGrp="1"/>
          </p:cNvSpPr>
          <p:nvPr>
            <p:ph type="body" idx="1"/>
          </p:nvPr>
        </p:nvSpPr>
        <p:spPr>
          <a:xfrm>
            <a:off x="457200" y="1000677"/>
            <a:ext cx="8315100" cy="5749800"/>
          </a:xfrm>
          <a:prstGeom prst="rect">
            <a:avLst/>
          </a:prstGeom>
          <a:noFill/>
          <a:ln>
            <a:noFill/>
          </a:ln>
        </p:spPr>
        <p:txBody>
          <a:bodyPr spcFirstLastPara="1" wrap="square" lIns="91425" tIns="45700" rIns="91425" bIns="45700" anchor="t" anchorCtr="0">
            <a:noAutofit/>
          </a:bodyPr>
          <a:lstStyle/>
          <a:p>
            <a:pPr marL="285750" lvl="0" indent="-336550" algn="l" rtl="0">
              <a:spcBef>
                <a:spcPts val="0"/>
              </a:spcBef>
              <a:spcAft>
                <a:spcPts val="0"/>
              </a:spcAft>
              <a:buClr>
                <a:srgbClr val="D19B23"/>
              </a:buClr>
              <a:buSzPts val="3000"/>
              <a:buFont typeface="Arial"/>
              <a:buChar char="•"/>
            </a:pPr>
            <a:r>
              <a:rPr lang="en-US" sz="3000">
                <a:solidFill>
                  <a:srgbClr val="D19B23"/>
                </a:solidFill>
                <a:latin typeface="Arial"/>
                <a:ea typeface="Arial"/>
                <a:cs typeface="Arial"/>
                <a:sym typeface="Arial"/>
              </a:rPr>
              <a:t>Project Overview</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Major Components</a:t>
            </a:r>
            <a:endParaRPr sz="2400"/>
          </a:p>
          <a:p>
            <a:pPr marL="285750" lvl="0" indent="-336550" algn="l" rtl="0">
              <a:spcBef>
                <a:spcPts val="440"/>
              </a:spcBef>
              <a:spcAft>
                <a:spcPts val="0"/>
              </a:spcAft>
              <a:buClr>
                <a:srgbClr val="D19B23"/>
              </a:buClr>
              <a:buSzPts val="3000"/>
              <a:buFont typeface="Arial"/>
              <a:buChar char="•"/>
            </a:pPr>
            <a:r>
              <a:rPr lang="en-US" sz="3000">
                <a:solidFill>
                  <a:srgbClr val="D19B23"/>
                </a:solidFill>
                <a:latin typeface="Arial"/>
                <a:ea typeface="Arial"/>
                <a:cs typeface="Arial"/>
                <a:sym typeface="Arial"/>
              </a:rPr>
              <a:t>Block Diagram</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Packaging Design</a:t>
            </a:r>
            <a:endParaRPr sz="2400"/>
          </a:p>
          <a:p>
            <a:pPr marL="285750" lvl="0" indent="-336550" algn="l" rtl="0">
              <a:spcBef>
                <a:spcPts val="440"/>
              </a:spcBef>
              <a:spcAft>
                <a:spcPts val="0"/>
              </a:spcAft>
              <a:buClr>
                <a:srgbClr val="D19B23"/>
              </a:buClr>
              <a:buSzPts val="3000"/>
              <a:buFont typeface="Arial"/>
              <a:buChar char="•"/>
            </a:pPr>
            <a:r>
              <a:rPr lang="en-US" sz="3000">
                <a:solidFill>
                  <a:srgbClr val="D19B23"/>
                </a:solidFill>
                <a:latin typeface="Arial"/>
                <a:ea typeface="Arial"/>
                <a:cs typeface="Arial"/>
                <a:sym typeface="Arial"/>
              </a:rPr>
              <a:t>Electrical Schematic</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PCB Layout</a:t>
            </a:r>
            <a:endParaRPr sz="2400"/>
          </a:p>
          <a:p>
            <a:pPr marL="285750" lvl="0" indent="-336550" algn="l" rtl="0">
              <a:spcBef>
                <a:spcPts val="440"/>
              </a:spcBef>
              <a:spcAft>
                <a:spcPts val="0"/>
              </a:spcAft>
              <a:buClr>
                <a:srgbClr val="D19B23"/>
              </a:buClr>
              <a:buSzPts val="3000"/>
              <a:buFont typeface="Arial"/>
              <a:buChar char="•"/>
            </a:pPr>
            <a:r>
              <a:rPr lang="en-US" sz="3000">
                <a:solidFill>
                  <a:srgbClr val="D19B23"/>
                </a:solidFill>
                <a:latin typeface="Arial"/>
                <a:ea typeface="Arial"/>
                <a:cs typeface="Arial"/>
                <a:sym typeface="Arial"/>
              </a:rPr>
              <a:t>Prototyping Progress</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Software Development Status</a:t>
            </a:r>
            <a:endParaRPr sz="2400"/>
          </a:p>
          <a:p>
            <a:pPr marL="285750" lvl="0" indent="-336550" algn="l" rtl="0">
              <a:spcBef>
                <a:spcPts val="440"/>
              </a:spcBef>
              <a:spcAft>
                <a:spcPts val="0"/>
              </a:spcAft>
              <a:buClr>
                <a:srgbClr val="D19B23"/>
              </a:buClr>
              <a:buSzPts val="3000"/>
              <a:buFont typeface="Arial"/>
              <a:buChar char="•"/>
            </a:pPr>
            <a:r>
              <a:rPr lang="en-US" sz="3000">
                <a:solidFill>
                  <a:srgbClr val="D19B23"/>
                </a:solidFill>
                <a:latin typeface="Arial"/>
                <a:ea typeface="Arial"/>
                <a:cs typeface="Arial"/>
                <a:sym typeface="Arial"/>
              </a:rPr>
              <a:t>Project Timeline</a:t>
            </a:r>
            <a:endParaRPr sz="2400">
              <a:solidFill>
                <a:srgbClr val="D19B23"/>
              </a:solidFill>
            </a:endParaRPr>
          </a:p>
          <a:p>
            <a:pPr marL="285750" lvl="0" indent="-336550" algn="l" rtl="0">
              <a:spcBef>
                <a:spcPts val="440"/>
              </a:spcBef>
              <a:spcAft>
                <a:spcPts val="0"/>
              </a:spcAft>
              <a:buClr>
                <a:schemeClr val="dk1"/>
              </a:buClr>
              <a:buSzPts val="3000"/>
              <a:buFont typeface="Arial"/>
              <a:buChar char="•"/>
            </a:pPr>
            <a:r>
              <a:rPr lang="en-US" sz="3000">
                <a:latin typeface="Arial"/>
                <a:ea typeface="Arial"/>
                <a:cs typeface="Arial"/>
                <a:sym typeface="Arial"/>
              </a:rPr>
              <a:t>Questions</a:t>
            </a:r>
            <a:endParaRPr sz="2400"/>
          </a:p>
        </p:txBody>
      </p:sp>
      <p:sp>
        <p:nvSpPr>
          <p:cNvPr id="107" name="Google Shape;107;p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2bceca364e5_0_44"/>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90" name="Google Shape;290;g2bceca364e5_0_44"/>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Stepper Motor</a:t>
            </a:r>
            <a:endParaRPr sz="2400"/>
          </a:p>
        </p:txBody>
      </p:sp>
      <p:pic>
        <p:nvPicPr>
          <p:cNvPr id="291" name="Google Shape;291;g2bceca364e5_0_44"/>
          <p:cNvPicPr preferRelativeResize="0"/>
          <p:nvPr/>
        </p:nvPicPr>
        <p:blipFill>
          <a:blip r:embed="rId3">
            <a:alphaModFix/>
          </a:blip>
          <a:stretch>
            <a:fillRect/>
          </a:stretch>
        </p:blipFill>
        <p:spPr>
          <a:xfrm>
            <a:off x="155550" y="2693968"/>
            <a:ext cx="8839202" cy="3190915"/>
          </a:xfrm>
          <a:prstGeom prst="rect">
            <a:avLst/>
          </a:prstGeom>
          <a:noFill/>
          <a:ln w="9525" cap="flat" cmpd="sng">
            <a:solidFill>
              <a:schemeClr val="dk2"/>
            </a:solidFill>
            <a:prstDash val="solid"/>
            <a:round/>
            <a:headEnd type="none" w="sm" len="sm"/>
            <a:tailEnd type="none" w="sm" len="sm"/>
          </a:ln>
        </p:spPr>
      </p:pic>
      <p:sp>
        <p:nvSpPr>
          <p:cNvPr id="292" name="Google Shape;292;g2bceca364e5_0_44"/>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2bceca364e5_0_27"/>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ELECTRICAL SCHEMATIC</a:t>
            </a:r>
            <a:endParaRPr/>
          </a:p>
        </p:txBody>
      </p:sp>
      <p:sp>
        <p:nvSpPr>
          <p:cNvPr id="298" name="Google Shape;298;g2bceca364e5_0_27"/>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Shift Registers &amp; LEDs and PIR Sensors</a:t>
            </a:r>
            <a:endParaRPr sz="2400"/>
          </a:p>
        </p:txBody>
      </p:sp>
      <p:pic>
        <p:nvPicPr>
          <p:cNvPr id="299" name="Google Shape;299;g2bceca364e5_0_27"/>
          <p:cNvPicPr preferRelativeResize="0"/>
          <p:nvPr/>
        </p:nvPicPr>
        <p:blipFill>
          <a:blip r:embed="rId3">
            <a:alphaModFix/>
          </a:blip>
          <a:stretch>
            <a:fillRect/>
          </a:stretch>
        </p:blipFill>
        <p:spPr>
          <a:xfrm>
            <a:off x="457200" y="1367450"/>
            <a:ext cx="6186742" cy="3353375"/>
          </a:xfrm>
          <a:prstGeom prst="rect">
            <a:avLst/>
          </a:prstGeom>
          <a:noFill/>
          <a:ln w="9525" cap="flat" cmpd="sng">
            <a:solidFill>
              <a:schemeClr val="dk2"/>
            </a:solidFill>
            <a:prstDash val="solid"/>
            <a:round/>
            <a:headEnd type="none" w="sm" len="sm"/>
            <a:tailEnd type="none" w="sm" len="sm"/>
          </a:ln>
        </p:spPr>
      </p:pic>
      <p:sp>
        <p:nvSpPr>
          <p:cNvPr id="300" name="Google Shape;300;g2bceca364e5_0_2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301" name="Google Shape;301;g2bceca364e5_0_27"/>
          <p:cNvPicPr preferRelativeResize="0"/>
          <p:nvPr/>
        </p:nvPicPr>
        <p:blipFill>
          <a:blip r:embed="rId4">
            <a:alphaModFix/>
          </a:blip>
          <a:stretch>
            <a:fillRect/>
          </a:stretch>
        </p:blipFill>
        <p:spPr>
          <a:xfrm>
            <a:off x="2535125" y="4791675"/>
            <a:ext cx="5931700" cy="2026875"/>
          </a:xfrm>
          <a:prstGeom prst="rect">
            <a:avLst/>
          </a:prstGeom>
          <a:noFill/>
          <a:ln>
            <a:noFill/>
          </a:ln>
        </p:spPr>
      </p:pic>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9"/>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07" name="Google Shape;307;p9"/>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Full Layout</a:t>
            </a:r>
            <a:endParaRPr sz="2400"/>
          </a:p>
        </p:txBody>
      </p:sp>
      <p:sp>
        <p:nvSpPr>
          <p:cNvPr id="308" name="Google Shape;308;p9"/>
          <p:cNvSpPr txBox="1"/>
          <p:nvPr/>
        </p:nvSpPr>
        <p:spPr>
          <a:xfrm>
            <a:off x="-96300" y="1502600"/>
            <a:ext cx="2485500" cy="11082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rgbClr val="D19B23"/>
              </a:buClr>
              <a:buSzPts val="1500"/>
              <a:buChar char="●"/>
            </a:pPr>
            <a:r>
              <a:rPr lang="en-US" sz="1500" b="1">
                <a:solidFill>
                  <a:srgbClr val="D19B23"/>
                </a:solidFill>
              </a:rPr>
              <a:t>Top 5V plane</a:t>
            </a:r>
            <a:endParaRPr sz="1500" b="1">
              <a:solidFill>
                <a:srgbClr val="D19B23"/>
              </a:solidFill>
            </a:endParaRPr>
          </a:p>
          <a:p>
            <a:pPr marL="457200" lvl="0" indent="-323850" algn="l" rtl="0">
              <a:spcBef>
                <a:spcPts val="0"/>
              </a:spcBef>
              <a:spcAft>
                <a:spcPts val="0"/>
              </a:spcAft>
              <a:buClr>
                <a:srgbClr val="D19B23"/>
              </a:buClr>
              <a:buSzPts val="1500"/>
              <a:buChar char="●"/>
            </a:pPr>
            <a:r>
              <a:rPr lang="en-US" sz="1500" b="1">
                <a:solidFill>
                  <a:srgbClr val="D19B23"/>
                </a:solidFill>
              </a:rPr>
              <a:t>Bottom GND plane</a:t>
            </a:r>
            <a:endParaRPr sz="1500" b="1">
              <a:solidFill>
                <a:srgbClr val="D19B23"/>
              </a:solidFill>
            </a:endParaRPr>
          </a:p>
          <a:p>
            <a:pPr marL="457200" lvl="0" indent="-323850" algn="l" rtl="0">
              <a:spcBef>
                <a:spcPts val="0"/>
              </a:spcBef>
              <a:spcAft>
                <a:spcPts val="0"/>
              </a:spcAft>
              <a:buClr>
                <a:srgbClr val="D19B23"/>
              </a:buClr>
              <a:buSzPts val="1500"/>
              <a:buChar char="●"/>
            </a:pPr>
            <a:r>
              <a:rPr lang="en-US" sz="1500" b="1">
                <a:solidFill>
                  <a:srgbClr val="D19B23"/>
                </a:solidFill>
              </a:rPr>
              <a:t>Debugging vias</a:t>
            </a:r>
            <a:endParaRPr sz="1500" b="1">
              <a:solidFill>
                <a:srgbClr val="D19B23"/>
              </a:solidFill>
            </a:endParaRPr>
          </a:p>
          <a:p>
            <a:pPr marL="457200" lvl="0" indent="-323850" algn="l" rtl="0">
              <a:spcBef>
                <a:spcPts val="0"/>
              </a:spcBef>
              <a:spcAft>
                <a:spcPts val="0"/>
              </a:spcAft>
              <a:buClr>
                <a:srgbClr val="D19B23"/>
              </a:buClr>
              <a:buSzPts val="1500"/>
              <a:buChar char="●"/>
            </a:pPr>
            <a:r>
              <a:rPr lang="en-US" sz="1500" b="1">
                <a:solidFill>
                  <a:srgbClr val="D19B23"/>
                </a:solidFill>
              </a:rPr>
              <a:t>145.9mm x 121.9mm</a:t>
            </a:r>
            <a:endParaRPr sz="1500" b="1">
              <a:solidFill>
                <a:srgbClr val="D19B23"/>
              </a:solidFill>
            </a:endParaRPr>
          </a:p>
        </p:txBody>
      </p:sp>
      <p:sp>
        <p:nvSpPr>
          <p:cNvPr id="309" name="Google Shape;309;p9"/>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310" name="Google Shape;310;p9"/>
          <p:cNvPicPr preferRelativeResize="0"/>
          <p:nvPr/>
        </p:nvPicPr>
        <p:blipFill>
          <a:blip r:embed="rId3">
            <a:alphaModFix/>
          </a:blip>
          <a:stretch>
            <a:fillRect/>
          </a:stretch>
        </p:blipFill>
        <p:spPr>
          <a:xfrm rot="-5400000">
            <a:off x="3123485" y="1092514"/>
            <a:ext cx="4916650" cy="6042924"/>
          </a:xfrm>
          <a:prstGeom prst="rect">
            <a:avLst/>
          </a:prstGeom>
          <a:noFill/>
          <a:ln>
            <a:noFill/>
          </a:ln>
        </p:spPr>
      </p:pic>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g2bceca364e5_0_54"/>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16" name="Google Shape;316;g2bceca364e5_0_54"/>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ESP / ESP USB / USB to UART</a:t>
            </a:r>
            <a:endParaRPr sz="2400"/>
          </a:p>
        </p:txBody>
      </p:sp>
      <p:sp>
        <p:nvSpPr>
          <p:cNvPr id="317" name="Google Shape;317;g2bceca364e5_0_54"/>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pic>
        <p:nvPicPr>
          <p:cNvPr id="318" name="Google Shape;318;g2bceca364e5_0_54"/>
          <p:cNvPicPr preferRelativeResize="0"/>
          <p:nvPr/>
        </p:nvPicPr>
        <p:blipFill>
          <a:blip r:embed="rId3">
            <a:alphaModFix/>
          </a:blip>
          <a:stretch>
            <a:fillRect/>
          </a:stretch>
        </p:blipFill>
        <p:spPr>
          <a:xfrm>
            <a:off x="799513" y="1301577"/>
            <a:ext cx="7551276" cy="5425175"/>
          </a:xfrm>
          <a:prstGeom prst="rect">
            <a:avLst/>
          </a:prstGeom>
          <a:noFill/>
          <a:ln>
            <a:noFill/>
          </a:ln>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2bceca364e5_0_63"/>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24" name="Google Shape;324;g2bceca364e5_0_63"/>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DC Voltage Regulator</a:t>
            </a:r>
            <a:endParaRPr sz="2400"/>
          </a:p>
          <a:p>
            <a:pPr marL="0" lvl="0" indent="0" algn="l" rtl="0">
              <a:spcBef>
                <a:spcPts val="0"/>
              </a:spcBef>
              <a:spcAft>
                <a:spcPts val="0"/>
              </a:spcAft>
              <a:buClr>
                <a:srgbClr val="E3AE24"/>
              </a:buClr>
              <a:buSzPts val="2400"/>
              <a:buFont typeface="Impact"/>
              <a:buNone/>
            </a:pPr>
            <a:endParaRPr sz="2400"/>
          </a:p>
        </p:txBody>
      </p:sp>
      <p:pic>
        <p:nvPicPr>
          <p:cNvPr id="325" name="Google Shape;325;g2bceca364e5_0_63"/>
          <p:cNvPicPr preferRelativeResize="0"/>
          <p:nvPr/>
        </p:nvPicPr>
        <p:blipFill rotWithShape="1">
          <a:blip r:embed="rId3">
            <a:alphaModFix/>
          </a:blip>
          <a:srcRect l="12204" t="8875" r="25017"/>
          <a:stretch/>
        </p:blipFill>
        <p:spPr>
          <a:xfrm>
            <a:off x="154075" y="1878850"/>
            <a:ext cx="4314224" cy="3877244"/>
          </a:xfrm>
          <a:prstGeom prst="rect">
            <a:avLst/>
          </a:prstGeom>
          <a:noFill/>
          <a:ln>
            <a:noFill/>
          </a:ln>
        </p:spPr>
      </p:pic>
      <p:pic>
        <p:nvPicPr>
          <p:cNvPr id="326" name="Google Shape;326;g2bceca364e5_0_63"/>
          <p:cNvPicPr preferRelativeResize="0"/>
          <p:nvPr/>
        </p:nvPicPr>
        <p:blipFill rotWithShape="1">
          <a:blip r:embed="rId4">
            <a:alphaModFix/>
          </a:blip>
          <a:srcRect r="5419"/>
          <a:stretch/>
        </p:blipFill>
        <p:spPr>
          <a:xfrm rot="-5400000">
            <a:off x="4457925" y="1612175"/>
            <a:ext cx="4625075" cy="4314249"/>
          </a:xfrm>
          <a:prstGeom prst="rect">
            <a:avLst/>
          </a:prstGeom>
          <a:noFill/>
          <a:ln>
            <a:noFill/>
          </a:ln>
        </p:spPr>
      </p:pic>
      <p:sp>
        <p:nvSpPr>
          <p:cNvPr id="327" name="Google Shape;327;g2bceca364e5_0_63"/>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g2bceca364e5_0_101"/>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33" name="Google Shape;333;g2bceca364e5_0_101"/>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Coulomb Counter</a:t>
            </a:r>
            <a:endParaRPr sz="2400"/>
          </a:p>
          <a:p>
            <a:pPr marL="0" lvl="0" indent="0" algn="l" rtl="0">
              <a:spcBef>
                <a:spcPts val="0"/>
              </a:spcBef>
              <a:spcAft>
                <a:spcPts val="0"/>
              </a:spcAft>
              <a:buClr>
                <a:srgbClr val="E3AE24"/>
              </a:buClr>
              <a:buSzPts val="2400"/>
              <a:buFont typeface="Impact"/>
              <a:buNone/>
            </a:pPr>
            <a:endParaRPr sz="2400"/>
          </a:p>
        </p:txBody>
      </p:sp>
      <p:pic>
        <p:nvPicPr>
          <p:cNvPr id="334" name="Google Shape;334;g2bceca364e5_0_101"/>
          <p:cNvPicPr preferRelativeResize="0"/>
          <p:nvPr/>
        </p:nvPicPr>
        <p:blipFill>
          <a:blip r:embed="rId3">
            <a:alphaModFix/>
          </a:blip>
          <a:stretch>
            <a:fillRect/>
          </a:stretch>
        </p:blipFill>
        <p:spPr>
          <a:xfrm>
            <a:off x="1046138" y="1799168"/>
            <a:ext cx="7058025" cy="4419600"/>
          </a:xfrm>
          <a:prstGeom prst="rect">
            <a:avLst/>
          </a:prstGeom>
          <a:noFill/>
          <a:ln>
            <a:noFill/>
          </a:ln>
        </p:spPr>
      </p:pic>
      <p:sp>
        <p:nvSpPr>
          <p:cNvPr id="335" name="Google Shape;335;g2bceca364e5_0_101"/>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g2bceca364e5_0_7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41" name="Google Shape;341;g2bceca364e5_0_72"/>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5V to 3.3V LDO with heartbeat LEDs</a:t>
            </a:r>
            <a:endParaRPr sz="2400"/>
          </a:p>
          <a:p>
            <a:pPr marL="0" lvl="0" indent="0" algn="l" rtl="0">
              <a:spcBef>
                <a:spcPts val="0"/>
              </a:spcBef>
              <a:spcAft>
                <a:spcPts val="0"/>
              </a:spcAft>
              <a:buClr>
                <a:srgbClr val="E3AE24"/>
              </a:buClr>
              <a:buSzPts val="2400"/>
              <a:buFont typeface="Impact"/>
              <a:buNone/>
            </a:pPr>
            <a:endParaRPr sz="2400"/>
          </a:p>
        </p:txBody>
      </p:sp>
      <p:pic>
        <p:nvPicPr>
          <p:cNvPr id="342" name="Google Shape;342;g2bceca364e5_0_72"/>
          <p:cNvPicPr preferRelativeResize="0"/>
          <p:nvPr/>
        </p:nvPicPr>
        <p:blipFill>
          <a:blip r:embed="rId3">
            <a:alphaModFix/>
          </a:blip>
          <a:stretch>
            <a:fillRect/>
          </a:stretch>
        </p:blipFill>
        <p:spPr>
          <a:xfrm>
            <a:off x="4403030" y="1452418"/>
            <a:ext cx="2981325" cy="1914525"/>
          </a:xfrm>
          <a:prstGeom prst="rect">
            <a:avLst/>
          </a:prstGeom>
          <a:noFill/>
          <a:ln>
            <a:noFill/>
          </a:ln>
        </p:spPr>
      </p:pic>
      <p:pic>
        <p:nvPicPr>
          <p:cNvPr id="343" name="Google Shape;343;g2bceca364e5_0_72"/>
          <p:cNvPicPr preferRelativeResize="0"/>
          <p:nvPr/>
        </p:nvPicPr>
        <p:blipFill>
          <a:blip r:embed="rId4">
            <a:alphaModFix/>
          </a:blip>
          <a:stretch>
            <a:fillRect/>
          </a:stretch>
        </p:blipFill>
        <p:spPr>
          <a:xfrm>
            <a:off x="4553725" y="4408126"/>
            <a:ext cx="2830625" cy="1818225"/>
          </a:xfrm>
          <a:prstGeom prst="rect">
            <a:avLst/>
          </a:prstGeom>
          <a:noFill/>
          <a:ln>
            <a:noFill/>
          </a:ln>
        </p:spPr>
      </p:pic>
      <p:sp>
        <p:nvSpPr>
          <p:cNvPr id="344" name="Google Shape;344;g2bceca364e5_0_7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345" name="Google Shape;345;g2bceca364e5_0_72"/>
          <p:cNvPicPr preferRelativeResize="0"/>
          <p:nvPr/>
        </p:nvPicPr>
        <p:blipFill>
          <a:blip r:embed="rId5">
            <a:alphaModFix/>
          </a:blip>
          <a:stretch>
            <a:fillRect/>
          </a:stretch>
        </p:blipFill>
        <p:spPr>
          <a:xfrm>
            <a:off x="1053400" y="1452418"/>
            <a:ext cx="3041082" cy="5185758"/>
          </a:xfrm>
          <a:prstGeom prst="rect">
            <a:avLst/>
          </a:prstGeom>
          <a:noFill/>
          <a:ln>
            <a:noFill/>
          </a:ln>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g2bceca364e5_0_8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51" name="Google Shape;351;g2bceca364e5_0_82"/>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Shift Registers &amp; LEDs </a:t>
            </a:r>
            <a:endParaRPr sz="2400"/>
          </a:p>
          <a:p>
            <a:pPr marL="0" lvl="0" indent="0" algn="l" rtl="0">
              <a:spcBef>
                <a:spcPts val="0"/>
              </a:spcBef>
              <a:spcAft>
                <a:spcPts val="0"/>
              </a:spcAft>
              <a:buClr>
                <a:srgbClr val="E3AE24"/>
              </a:buClr>
              <a:buSzPts val="2400"/>
              <a:buFont typeface="Impact"/>
              <a:buNone/>
            </a:pPr>
            <a:endParaRPr sz="2400"/>
          </a:p>
        </p:txBody>
      </p:sp>
      <p:pic>
        <p:nvPicPr>
          <p:cNvPr id="352" name="Google Shape;352;g2bceca364e5_0_82"/>
          <p:cNvPicPr preferRelativeResize="0"/>
          <p:nvPr/>
        </p:nvPicPr>
        <p:blipFill>
          <a:blip r:embed="rId3">
            <a:alphaModFix/>
          </a:blip>
          <a:stretch>
            <a:fillRect/>
          </a:stretch>
        </p:blipFill>
        <p:spPr>
          <a:xfrm rot="-5400000">
            <a:off x="3410688" y="-384750"/>
            <a:ext cx="2322625" cy="8254876"/>
          </a:xfrm>
          <a:prstGeom prst="rect">
            <a:avLst/>
          </a:prstGeom>
          <a:noFill/>
          <a:ln>
            <a:noFill/>
          </a:ln>
        </p:spPr>
      </p:pic>
      <p:sp>
        <p:nvSpPr>
          <p:cNvPr id="353" name="Google Shape;353;g2bceca364e5_0_8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g2bceca364e5_0_11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59" name="Google Shape;359;g2bceca364e5_0_110"/>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DC Motor Control</a:t>
            </a:r>
            <a:endParaRPr sz="2400"/>
          </a:p>
          <a:p>
            <a:pPr marL="0" lvl="0" indent="0" algn="l" rtl="0">
              <a:spcBef>
                <a:spcPts val="0"/>
              </a:spcBef>
              <a:spcAft>
                <a:spcPts val="0"/>
              </a:spcAft>
              <a:buClr>
                <a:srgbClr val="E3AE24"/>
              </a:buClr>
              <a:buSzPts val="2400"/>
              <a:buFont typeface="Impact"/>
              <a:buNone/>
            </a:pPr>
            <a:endParaRPr sz="2400"/>
          </a:p>
        </p:txBody>
      </p:sp>
      <p:pic>
        <p:nvPicPr>
          <p:cNvPr id="360" name="Google Shape;360;g2bceca364e5_0_110"/>
          <p:cNvPicPr preferRelativeResize="0"/>
          <p:nvPr/>
        </p:nvPicPr>
        <p:blipFill>
          <a:blip r:embed="rId3">
            <a:alphaModFix/>
          </a:blip>
          <a:stretch>
            <a:fillRect/>
          </a:stretch>
        </p:blipFill>
        <p:spPr>
          <a:xfrm rot="5400000">
            <a:off x="2341039" y="1148427"/>
            <a:ext cx="4468225" cy="6084374"/>
          </a:xfrm>
          <a:prstGeom prst="rect">
            <a:avLst/>
          </a:prstGeom>
          <a:noFill/>
          <a:ln>
            <a:noFill/>
          </a:ln>
        </p:spPr>
      </p:pic>
      <p:sp>
        <p:nvSpPr>
          <p:cNvPr id="361" name="Google Shape;361;g2bceca364e5_0_11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Chris</a:t>
            </a:r>
            <a:endParaRPr sz="2000">
              <a:solidFill>
                <a:schemeClr val="lt1"/>
              </a:solidFill>
            </a:endParaRP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bceca364e5_0_94"/>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67" name="Google Shape;367;g2bceca364e5_0_94"/>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PIR Sensors</a:t>
            </a:r>
            <a:endParaRPr sz="2400"/>
          </a:p>
          <a:p>
            <a:pPr marL="0" lvl="0" indent="0" algn="l" rtl="0">
              <a:spcBef>
                <a:spcPts val="0"/>
              </a:spcBef>
              <a:spcAft>
                <a:spcPts val="0"/>
              </a:spcAft>
              <a:buClr>
                <a:srgbClr val="E3AE24"/>
              </a:buClr>
              <a:buSzPts val="2400"/>
              <a:buFont typeface="Impact"/>
              <a:buNone/>
            </a:pPr>
            <a:endParaRPr sz="2400"/>
          </a:p>
        </p:txBody>
      </p:sp>
      <p:sp>
        <p:nvSpPr>
          <p:cNvPr id="368" name="Google Shape;368;g2bceca364e5_0_94"/>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pic>
        <p:nvPicPr>
          <p:cNvPr id="369" name="Google Shape;369;g2bceca364e5_0_94"/>
          <p:cNvPicPr preferRelativeResize="0"/>
          <p:nvPr/>
        </p:nvPicPr>
        <p:blipFill>
          <a:blip r:embed="rId3">
            <a:alphaModFix/>
          </a:blip>
          <a:stretch>
            <a:fillRect/>
          </a:stretch>
        </p:blipFill>
        <p:spPr>
          <a:xfrm>
            <a:off x="1548988" y="1532718"/>
            <a:ext cx="6046029" cy="5185756"/>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g2bcd7545ead_0_1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OVERVIEW</a:t>
            </a:r>
            <a:endParaRPr/>
          </a:p>
        </p:txBody>
      </p:sp>
      <p:sp>
        <p:nvSpPr>
          <p:cNvPr id="113" name="Google Shape;113;g2bcd7545ead_0_10"/>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Project Description - Part 1</a:t>
            </a:r>
            <a:endParaRPr sz="2400"/>
          </a:p>
        </p:txBody>
      </p:sp>
      <p:sp>
        <p:nvSpPr>
          <p:cNvPr id="114" name="Google Shape;114;g2bcd7545ead_0_10"/>
          <p:cNvSpPr txBox="1"/>
          <p:nvPr/>
        </p:nvSpPr>
        <p:spPr>
          <a:xfrm>
            <a:off x="340950" y="1367450"/>
            <a:ext cx="8125200" cy="4546500"/>
          </a:xfrm>
          <a:prstGeom prst="rect">
            <a:avLst/>
          </a:prstGeom>
          <a:noFill/>
          <a:ln>
            <a:noFill/>
          </a:ln>
        </p:spPr>
        <p:txBody>
          <a:bodyPr spcFirstLastPara="1" wrap="square" lIns="91425" tIns="91425" rIns="91425" bIns="91425" anchor="t" anchorCtr="0">
            <a:noAutofit/>
          </a:bodyPr>
          <a:lstStyle/>
          <a:p>
            <a:pPr marL="457200" lvl="0" indent="-333375" algn="l" rtl="0">
              <a:lnSpc>
                <a:spcPct val="124090"/>
              </a:lnSpc>
              <a:spcBef>
                <a:spcPts val="0"/>
              </a:spcBef>
              <a:spcAft>
                <a:spcPts val="0"/>
              </a:spcAft>
              <a:buClr>
                <a:schemeClr val="dk1"/>
              </a:buClr>
              <a:buSzPts val="1650"/>
              <a:buChar char="●"/>
            </a:pPr>
            <a:r>
              <a:rPr lang="en-US" sz="1650">
                <a:solidFill>
                  <a:schemeClr val="dk1"/>
                </a:solidFill>
                <a:highlight>
                  <a:srgbClr val="FFFFFF"/>
                </a:highlight>
              </a:rPr>
              <a:t>MOUSE is a mobile surveillance robot intended for indoor use, in corporate office or residential environments. </a:t>
            </a:r>
            <a:endParaRPr sz="1650">
              <a:solidFill>
                <a:schemeClr val="dk1"/>
              </a:solidFill>
              <a:highlight>
                <a:srgbClr val="FFFFFF"/>
              </a:highlight>
            </a:endParaRPr>
          </a:p>
          <a:p>
            <a:pPr marL="457200" lvl="0" indent="-333375" algn="l" rtl="0">
              <a:lnSpc>
                <a:spcPct val="124090"/>
              </a:lnSpc>
              <a:spcBef>
                <a:spcPts val="0"/>
              </a:spcBef>
              <a:spcAft>
                <a:spcPts val="0"/>
              </a:spcAft>
              <a:buClr>
                <a:schemeClr val="dk1"/>
              </a:buClr>
              <a:buSzPts val="1650"/>
              <a:buChar char="●"/>
            </a:pPr>
            <a:r>
              <a:rPr lang="en-US" sz="1650">
                <a:solidFill>
                  <a:schemeClr val="dk1"/>
                </a:solidFill>
                <a:highlight>
                  <a:srgbClr val="FFFFFF"/>
                </a:highlight>
              </a:rPr>
              <a:t>There will be a large 18V battery allowing MOUSE to perform surveillance overnight without needing to have its battery replaced. When the battery does die, it will need to be recharged manually. </a:t>
            </a:r>
            <a:endParaRPr sz="1650">
              <a:solidFill>
                <a:schemeClr val="dk1"/>
              </a:solidFill>
              <a:highlight>
                <a:srgbClr val="FFFFFF"/>
              </a:highlight>
            </a:endParaRPr>
          </a:p>
          <a:p>
            <a:pPr marL="457200" lvl="0" indent="-333375" algn="l" rtl="0">
              <a:lnSpc>
                <a:spcPct val="124090"/>
              </a:lnSpc>
              <a:spcBef>
                <a:spcPts val="0"/>
              </a:spcBef>
              <a:spcAft>
                <a:spcPts val="0"/>
              </a:spcAft>
              <a:buClr>
                <a:schemeClr val="dk1"/>
              </a:buClr>
              <a:buSzPts val="1650"/>
              <a:buChar char="●"/>
            </a:pPr>
            <a:r>
              <a:rPr lang="en-US" sz="1650">
                <a:solidFill>
                  <a:schemeClr val="dk1"/>
                </a:solidFill>
                <a:highlight>
                  <a:schemeClr val="lt1"/>
                </a:highlight>
              </a:rPr>
              <a:t>MOUSE will also have a custom circuit to step down the 18V from the battery to 5V for motors, sensors and ICs, as well as 5V to 3.3V for the microprocessor.</a:t>
            </a:r>
            <a:endParaRPr sz="1650">
              <a:solidFill>
                <a:schemeClr val="dk1"/>
              </a:solidFill>
              <a:highlight>
                <a:srgbClr val="FFFFFF"/>
              </a:highlight>
            </a:endParaRPr>
          </a:p>
          <a:p>
            <a:pPr marL="457200" lvl="0" indent="-333375" algn="l" rtl="0">
              <a:lnSpc>
                <a:spcPct val="124090"/>
              </a:lnSpc>
              <a:spcBef>
                <a:spcPts val="0"/>
              </a:spcBef>
              <a:spcAft>
                <a:spcPts val="0"/>
              </a:spcAft>
              <a:buClr>
                <a:schemeClr val="dk1"/>
              </a:buClr>
              <a:buSzPts val="1650"/>
              <a:buChar char="●"/>
            </a:pPr>
            <a:r>
              <a:rPr lang="en-US" sz="1650">
                <a:solidFill>
                  <a:schemeClr val="dk1"/>
                </a:solidFill>
                <a:highlight>
                  <a:schemeClr val="lt1"/>
                </a:highlight>
              </a:rPr>
              <a:t>Powered by 4 motors, each controlling its own wheel for mobility. </a:t>
            </a:r>
            <a:r>
              <a:rPr lang="en-US" sz="1650">
                <a:solidFill>
                  <a:schemeClr val="dk1"/>
                </a:solidFill>
                <a:highlight>
                  <a:srgbClr val="FFFFFF"/>
                </a:highlight>
              </a:rPr>
              <a:t>Will have variable speed control through the use of PWM signals. </a:t>
            </a:r>
            <a:endParaRPr sz="1650">
              <a:solidFill>
                <a:schemeClr val="dk1"/>
              </a:solidFill>
              <a:highlight>
                <a:srgbClr val="FFFFFF"/>
              </a:highlight>
            </a:endParaRPr>
          </a:p>
          <a:p>
            <a:pPr marL="457200" lvl="0" indent="0" algn="l" rtl="0">
              <a:lnSpc>
                <a:spcPct val="124090"/>
              </a:lnSpc>
              <a:spcBef>
                <a:spcPts val="0"/>
              </a:spcBef>
              <a:spcAft>
                <a:spcPts val="0"/>
              </a:spcAft>
              <a:buNone/>
            </a:pPr>
            <a:endParaRPr sz="1850">
              <a:solidFill>
                <a:schemeClr val="dk1"/>
              </a:solidFill>
              <a:highlight>
                <a:srgbClr val="FFFFFF"/>
              </a:highlight>
            </a:endParaRPr>
          </a:p>
          <a:p>
            <a:pPr marL="0" lvl="0" indent="0" algn="l" rtl="0">
              <a:lnSpc>
                <a:spcPct val="124090"/>
              </a:lnSpc>
              <a:spcBef>
                <a:spcPts val="0"/>
              </a:spcBef>
              <a:spcAft>
                <a:spcPts val="0"/>
              </a:spcAft>
              <a:buNone/>
            </a:pPr>
            <a:endParaRPr sz="1050">
              <a:solidFill>
                <a:schemeClr val="dk1"/>
              </a:solidFill>
              <a:highlight>
                <a:srgbClr val="FFFFFF"/>
              </a:highlight>
            </a:endParaRPr>
          </a:p>
          <a:p>
            <a:pPr marL="0" lvl="0" indent="0" algn="l" rtl="0">
              <a:lnSpc>
                <a:spcPct val="124090"/>
              </a:lnSpc>
              <a:spcBef>
                <a:spcPts val="0"/>
              </a:spcBef>
              <a:spcAft>
                <a:spcPts val="0"/>
              </a:spcAft>
              <a:buClr>
                <a:schemeClr val="dk1"/>
              </a:buClr>
              <a:buSzPts val="1100"/>
              <a:buFont typeface="Arial"/>
              <a:buNone/>
            </a:pPr>
            <a:endParaRPr sz="1050">
              <a:solidFill>
                <a:schemeClr val="dk1"/>
              </a:solidFill>
              <a:highlight>
                <a:srgbClr val="FFFFFF"/>
              </a:highlight>
            </a:endParaRPr>
          </a:p>
          <a:p>
            <a:pPr marL="0" lvl="0" indent="0" algn="l" rtl="0">
              <a:spcBef>
                <a:spcPts val="0"/>
              </a:spcBef>
              <a:spcAft>
                <a:spcPts val="0"/>
              </a:spcAft>
              <a:buNone/>
            </a:pPr>
            <a:endParaRPr sz="1600">
              <a:solidFill>
                <a:schemeClr val="dk1"/>
              </a:solidFill>
            </a:endParaRPr>
          </a:p>
        </p:txBody>
      </p:sp>
      <p:pic>
        <p:nvPicPr>
          <p:cNvPr id="115" name="Google Shape;115;g2bcd7545ead_0_10"/>
          <p:cNvPicPr preferRelativeResize="0"/>
          <p:nvPr/>
        </p:nvPicPr>
        <p:blipFill>
          <a:blip r:embed="rId3">
            <a:alphaModFix/>
          </a:blip>
          <a:stretch>
            <a:fillRect/>
          </a:stretch>
        </p:blipFill>
        <p:spPr>
          <a:xfrm>
            <a:off x="2168338" y="4418551"/>
            <a:ext cx="4807323" cy="1996874"/>
          </a:xfrm>
          <a:prstGeom prst="rect">
            <a:avLst/>
          </a:prstGeom>
          <a:noFill/>
          <a:ln>
            <a:noFill/>
          </a:ln>
        </p:spPr>
      </p:pic>
      <p:sp>
        <p:nvSpPr>
          <p:cNvPr id="116" name="Google Shape;116;g2bcd7545ead_0_10"/>
          <p:cNvSpPr txBox="1"/>
          <p:nvPr/>
        </p:nvSpPr>
        <p:spPr>
          <a:xfrm>
            <a:off x="2799007" y="6472148"/>
            <a:ext cx="4054200" cy="29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Original Vision of Final MOUSE Design</a:t>
            </a:r>
            <a:endParaRPr sz="1600">
              <a:solidFill>
                <a:schemeClr val="dk1"/>
              </a:solidFill>
            </a:endParaRPr>
          </a:p>
        </p:txBody>
      </p:sp>
      <p:sp>
        <p:nvSpPr>
          <p:cNvPr id="117" name="Google Shape;117;g2bcd7545ead_0_1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2bceca364e5_0_117"/>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PCB LAYOUT</a:t>
            </a:r>
            <a:endParaRPr/>
          </a:p>
        </p:txBody>
      </p:sp>
      <p:sp>
        <p:nvSpPr>
          <p:cNvPr id="375" name="Google Shape;375;g2bceca364e5_0_117"/>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Stepper Motor Control</a:t>
            </a:r>
            <a:endParaRPr sz="2400"/>
          </a:p>
          <a:p>
            <a:pPr marL="0" lvl="0" indent="0" algn="l" rtl="0">
              <a:spcBef>
                <a:spcPts val="0"/>
              </a:spcBef>
              <a:spcAft>
                <a:spcPts val="0"/>
              </a:spcAft>
              <a:buClr>
                <a:srgbClr val="E3AE24"/>
              </a:buClr>
              <a:buSzPts val="2400"/>
              <a:buFont typeface="Impact"/>
              <a:buNone/>
            </a:pPr>
            <a:endParaRPr sz="2400"/>
          </a:p>
        </p:txBody>
      </p:sp>
      <p:pic>
        <p:nvPicPr>
          <p:cNvPr id="376" name="Google Shape;376;g2bceca364e5_0_117"/>
          <p:cNvPicPr preferRelativeResize="0"/>
          <p:nvPr/>
        </p:nvPicPr>
        <p:blipFill>
          <a:blip r:embed="rId3">
            <a:alphaModFix/>
          </a:blip>
          <a:stretch>
            <a:fillRect/>
          </a:stretch>
        </p:blipFill>
        <p:spPr>
          <a:xfrm>
            <a:off x="155550" y="1876218"/>
            <a:ext cx="8839200" cy="4636247"/>
          </a:xfrm>
          <a:prstGeom prst="rect">
            <a:avLst/>
          </a:prstGeom>
          <a:noFill/>
          <a:ln>
            <a:noFill/>
          </a:ln>
        </p:spPr>
      </p:pic>
      <p:sp>
        <p:nvSpPr>
          <p:cNvPr id="377" name="Google Shape;377;g2bceca364e5_0_11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g26a701c01e9_0_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PROTOTYPING PROGRESS</a:t>
            </a:r>
            <a:endParaRPr/>
          </a:p>
        </p:txBody>
      </p:sp>
      <p:sp>
        <p:nvSpPr>
          <p:cNvPr id="383" name="Google Shape;383;g26a701c01e9_0_0"/>
          <p:cNvSpPr txBox="1"/>
          <p:nvPr/>
        </p:nvSpPr>
        <p:spPr>
          <a:xfrm>
            <a:off x="273175" y="1317700"/>
            <a:ext cx="4523700" cy="49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u="sng">
                <a:solidFill>
                  <a:srgbClr val="D19B23"/>
                </a:solidFill>
              </a:rPr>
              <a:t>Prototyped</a:t>
            </a:r>
            <a:endParaRPr sz="1500" b="1" u="sng">
              <a:solidFill>
                <a:srgbClr val="D19B23"/>
              </a:solidFill>
            </a:endParaRPr>
          </a:p>
          <a:p>
            <a:pPr marL="0" lvl="0" indent="0" algn="l" rtl="0">
              <a:spcBef>
                <a:spcPts val="0"/>
              </a:spcBef>
              <a:spcAft>
                <a:spcPts val="0"/>
              </a:spcAft>
              <a:buNone/>
            </a:pPr>
            <a:r>
              <a:rPr lang="en-US">
                <a:solidFill>
                  <a:schemeClr val="dk1"/>
                </a:solidFill>
              </a:rPr>
              <a:t>	</a:t>
            </a: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Sonar Sensor</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Unable to generate any signal output</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Likely faulty or damaged and expensive to replace</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Ultrasonic Sensor</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Generally correct but high variance in input readings</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Not granular enough for our application, especially at distances more than 3 feet away from the sensor</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PIR Sensor</a:t>
            </a:r>
            <a:endParaRPr b="1">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Much more reliable motion detection </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Easier to use as signal is preprocessed into a digital output</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Tested to work effectively until ~12ft, haven’t tested past that yet</a:t>
            </a:r>
            <a:endParaRPr>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p:txBody>
      </p:sp>
      <p:pic>
        <p:nvPicPr>
          <p:cNvPr id="384" name="Google Shape;384;g26a701c01e9_0_0"/>
          <p:cNvPicPr preferRelativeResize="0"/>
          <p:nvPr/>
        </p:nvPicPr>
        <p:blipFill>
          <a:blip r:embed="rId3">
            <a:alphaModFix/>
          </a:blip>
          <a:stretch>
            <a:fillRect/>
          </a:stretch>
        </p:blipFill>
        <p:spPr>
          <a:xfrm>
            <a:off x="5040225" y="1317691"/>
            <a:ext cx="3851400" cy="1525636"/>
          </a:xfrm>
          <a:prstGeom prst="rect">
            <a:avLst/>
          </a:prstGeom>
          <a:noFill/>
          <a:ln>
            <a:noFill/>
          </a:ln>
        </p:spPr>
      </p:pic>
      <p:pic>
        <p:nvPicPr>
          <p:cNvPr id="385" name="Google Shape;385;g26a701c01e9_0_0"/>
          <p:cNvPicPr preferRelativeResize="0"/>
          <p:nvPr/>
        </p:nvPicPr>
        <p:blipFill rotWithShape="1">
          <a:blip r:embed="rId4">
            <a:alphaModFix/>
          </a:blip>
          <a:srcRect l="19413" t="7019" r="38179" b="47663"/>
          <a:stretch/>
        </p:blipFill>
        <p:spPr>
          <a:xfrm>
            <a:off x="5849525" y="3243700"/>
            <a:ext cx="2232774" cy="3181224"/>
          </a:xfrm>
          <a:prstGeom prst="rect">
            <a:avLst/>
          </a:prstGeom>
          <a:noFill/>
          <a:ln>
            <a:noFill/>
          </a:ln>
        </p:spPr>
      </p:pic>
      <p:sp>
        <p:nvSpPr>
          <p:cNvPr id="386" name="Google Shape;386;g26a701c01e9_0_0"/>
          <p:cNvSpPr txBox="1"/>
          <p:nvPr/>
        </p:nvSpPr>
        <p:spPr>
          <a:xfrm>
            <a:off x="5849525" y="2838100"/>
            <a:ext cx="3002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rPr>
              <a:t>Ultrasonic Sensor Data Log</a:t>
            </a:r>
            <a:endParaRPr sz="1200">
              <a:solidFill>
                <a:schemeClr val="dk1"/>
              </a:solidFill>
            </a:endParaRPr>
          </a:p>
        </p:txBody>
      </p:sp>
      <p:sp>
        <p:nvSpPr>
          <p:cNvPr id="387" name="Google Shape;387;g26a701c01e9_0_0"/>
          <p:cNvSpPr txBox="1"/>
          <p:nvPr/>
        </p:nvSpPr>
        <p:spPr>
          <a:xfrm>
            <a:off x="6062650" y="6346250"/>
            <a:ext cx="3002700" cy="2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chemeClr val="dk1"/>
                </a:solidFill>
              </a:rPr>
              <a:t>PIR Sensor Prototyping</a:t>
            </a:r>
            <a:endParaRPr sz="1200">
              <a:solidFill>
                <a:schemeClr val="dk1"/>
              </a:solidFill>
            </a:endParaRPr>
          </a:p>
        </p:txBody>
      </p:sp>
      <p:sp>
        <p:nvSpPr>
          <p:cNvPr id="388" name="Google Shape;388;g26a701c01e9_0_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26a4971d7ce_0_5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PROTOTYPING PROGRESS</a:t>
            </a:r>
            <a:endParaRPr/>
          </a:p>
        </p:txBody>
      </p:sp>
      <p:sp>
        <p:nvSpPr>
          <p:cNvPr id="394" name="Google Shape;394;g26a4971d7ce_0_50"/>
          <p:cNvSpPr txBox="1"/>
          <p:nvPr/>
        </p:nvSpPr>
        <p:spPr>
          <a:xfrm>
            <a:off x="273175" y="1317700"/>
            <a:ext cx="4523700" cy="49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b="1" u="sng">
                <a:solidFill>
                  <a:srgbClr val="D19B23"/>
                </a:solidFill>
              </a:rPr>
              <a:t>Prototyped</a:t>
            </a:r>
            <a:endParaRPr sz="1500" b="1" u="sng">
              <a:solidFill>
                <a:srgbClr val="D19B23"/>
              </a:solidFill>
            </a:endParaRPr>
          </a:p>
          <a:p>
            <a:pPr marL="457200" lvl="0" indent="-317500" algn="l" rtl="0">
              <a:spcBef>
                <a:spcPts val="0"/>
              </a:spcBef>
              <a:spcAft>
                <a:spcPts val="0"/>
              </a:spcAft>
              <a:buClr>
                <a:srgbClr val="D19B23"/>
              </a:buClr>
              <a:buSzPts val="1400"/>
              <a:buChar char="●"/>
            </a:pPr>
            <a:r>
              <a:rPr lang="en-US" b="1">
                <a:solidFill>
                  <a:srgbClr val="D19B23"/>
                </a:solidFill>
              </a:rPr>
              <a:t>Websocket Communication</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Communication between micro|server &amp; web-UI|server</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Motion alerts, DC/stepper motor controls </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Achieved ≤1 second latency</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DC Motors w/ PWM</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PWM and motor control signal generation</a:t>
            </a:r>
            <a:endParaRPr b="1">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Able to control output frequency and motor polarity of multiple signals simultaneously</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LED Shift Register Array</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Able to control 24 individual LEDs</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Need to implement Coulomb counter as data input</a:t>
            </a:r>
            <a:endParaRPr>
              <a:solidFill>
                <a:schemeClr val="dk1"/>
              </a:solidFill>
            </a:endParaRPr>
          </a:p>
          <a:p>
            <a:pPr marL="9144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rgbClr val="D19B23"/>
              </a:buClr>
              <a:buSzPts val="1400"/>
              <a:buChar char="●"/>
            </a:pPr>
            <a:r>
              <a:rPr lang="en-US" b="1">
                <a:solidFill>
                  <a:srgbClr val="D19B23"/>
                </a:solidFill>
              </a:rPr>
              <a:t>Stepper Motor</a:t>
            </a:r>
            <a:endParaRPr b="1">
              <a:solidFill>
                <a:srgbClr val="D19B23"/>
              </a:solidFill>
            </a:endParaRPr>
          </a:p>
          <a:p>
            <a:pPr marL="914400" lvl="1" indent="-317500" algn="l" rtl="0">
              <a:spcBef>
                <a:spcPts val="0"/>
              </a:spcBef>
              <a:spcAft>
                <a:spcPts val="0"/>
              </a:spcAft>
              <a:buClr>
                <a:schemeClr val="dk1"/>
              </a:buClr>
              <a:buSzPts val="1400"/>
              <a:buChar char="○"/>
            </a:pPr>
            <a:r>
              <a:rPr lang="en-US">
                <a:solidFill>
                  <a:schemeClr val="dk1"/>
                </a:solidFill>
              </a:rPr>
              <a:t>Directional control and step count measuring</a:t>
            </a:r>
            <a:endParaRPr>
              <a:solidFill>
                <a:schemeClr val="dk1"/>
              </a:solidFill>
            </a:endParaRPr>
          </a:p>
          <a:p>
            <a:pPr marL="914400" lvl="1" indent="-317500" algn="l" rtl="0">
              <a:spcBef>
                <a:spcPts val="0"/>
              </a:spcBef>
              <a:spcAft>
                <a:spcPts val="0"/>
              </a:spcAft>
              <a:buClr>
                <a:schemeClr val="dk1"/>
              </a:buClr>
              <a:buSzPts val="1400"/>
              <a:buChar char="○"/>
            </a:pPr>
            <a:r>
              <a:rPr lang="en-US">
                <a:solidFill>
                  <a:schemeClr val="dk1"/>
                </a:solidFill>
              </a:rPr>
              <a:t>Can rotate controlled angular distances</a:t>
            </a:r>
            <a:endParaRPr sz="1600">
              <a:solidFill>
                <a:schemeClr val="dk1"/>
              </a:solidFill>
            </a:endParaRPr>
          </a:p>
          <a:p>
            <a:pPr marL="0" lvl="0" indent="0" algn="l" rtl="0">
              <a:spcBef>
                <a:spcPts val="0"/>
              </a:spcBef>
              <a:spcAft>
                <a:spcPts val="0"/>
              </a:spcAft>
              <a:buNone/>
            </a:pPr>
            <a:endParaRPr sz="1600">
              <a:solidFill>
                <a:schemeClr val="dk1"/>
              </a:solidFill>
            </a:endParaRPr>
          </a:p>
          <a:p>
            <a:pPr marL="0" lvl="0" indent="0" algn="l" rtl="0">
              <a:spcBef>
                <a:spcPts val="0"/>
              </a:spcBef>
              <a:spcAft>
                <a:spcPts val="0"/>
              </a:spcAft>
              <a:buNone/>
            </a:pPr>
            <a:endParaRPr sz="1600">
              <a:solidFill>
                <a:schemeClr val="dk1"/>
              </a:solidFill>
            </a:endParaRPr>
          </a:p>
        </p:txBody>
      </p:sp>
      <p:sp>
        <p:nvSpPr>
          <p:cNvPr id="395" name="Google Shape;395;g26a4971d7ce_0_50"/>
          <p:cNvSpPr txBox="1"/>
          <p:nvPr/>
        </p:nvSpPr>
        <p:spPr>
          <a:xfrm>
            <a:off x="5112975" y="1317700"/>
            <a:ext cx="3851400" cy="50142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a:solidFill>
                <a:schemeClr val="dk1"/>
              </a:solidFill>
            </a:endParaRPr>
          </a:p>
        </p:txBody>
      </p:sp>
      <p:pic>
        <p:nvPicPr>
          <p:cNvPr id="396" name="Google Shape;396;g26a4971d7ce_0_50"/>
          <p:cNvPicPr preferRelativeResize="0"/>
          <p:nvPr/>
        </p:nvPicPr>
        <p:blipFill>
          <a:blip r:embed="rId3">
            <a:alphaModFix/>
          </a:blip>
          <a:stretch>
            <a:fillRect/>
          </a:stretch>
        </p:blipFill>
        <p:spPr>
          <a:xfrm>
            <a:off x="5248656" y="4078223"/>
            <a:ext cx="3444444" cy="2253677"/>
          </a:xfrm>
          <a:prstGeom prst="rect">
            <a:avLst/>
          </a:prstGeom>
          <a:noFill/>
          <a:ln>
            <a:noFill/>
          </a:ln>
        </p:spPr>
      </p:pic>
      <p:pic>
        <p:nvPicPr>
          <p:cNvPr id="397" name="Google Shape;397;g26a4971d7ce_0_50"/>
          <p:cNvPicPr preferRelativeResize="0"/>
          <p:nvPr/>
        </p:nvPicPr>
        <p:blipFill rotWithShape="1">
          <a:blip r:embed="rId4">
            <a:alphaModFix/>
          </a:blip>
          <a:srcRect l="43087" t="21279" r="27118" b="41769"/>
          <a:stretch/>
        </p:blipFill>
        <p:spPr>
          <a:xfrm>
            <a:off x="7051975" y="2033465"/>
            <a:ext cx="1912400" cy="1918023"/>
          </a:xfrm>
          <a:prstGeom prst="rect">
            <a:avLst/>
          </a:prstGeom>
          <a:noFill/>
          <a:ln>
            <a:noFill/>
          </a:ln>
        </p:spPr>
      </p:pic>
      <p:pic>
        <p:nvPicPr>
          <p:cNvPr id="398" name="Google Shape;398;g26a4971d7ce_0_50"/>
          <p:cNvPicPr preferRelativeResize="0"/>
          <p:nvPr/>
        </p:nvPicPr>
        <p:blipFill>
          <a:blip r:embed="rId5">
            <a:alphaModFix/>
          </a:blip>
          <a:stretch>
            <a:fillRect/>
          </a:stretch>
        </p:blipFill>
        <p:spPr>
          <a:xfrm>
            <a:off x="4796875" y="1379662"/>
            <a:ext cx="2152565" cy="1498944"/>
          </a:xfrm>
          <a:prstGeom prst="rect">
            <a:avLst/>
          </a:prstGeom>
          <a:noFill/>
          <a:ln>
            <a:noFill/>
          </a:ln>
        </p:spPr>
      </p:pic>
      <p:sp>
        <p:nvSpPr>
          <p:cNvPr id="400" name="Google Shape;400;g26a4971d7ce_0_5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2bdc1f54184_4_37"/>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OVERVIEW</a:t>
            </a:r>
            <a:endParaRPr/>
          </a:p>
        </p:txBody>
      </p:sp>
      <p:sp>
        <p:nvSpPr>
          <p:cNvPr id="407" name="Google Shape;407;g2bdc1f54184_4_3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pic>
        <p:nvPicPr>
          <p:cNvPr id="408" name="Google Shape;408;g2bdc1f54184_4_37"/>
          <p:cNvPicPr preferRelativeResize="0"/>
          <p:nvPr/>
        </p:nvPicPr>
        <p:blipFill>
          <a:blip r:embed="rId3">
            <a:alphaModFix/>
          </a:blip>
          <a:stretch>
            <a:fillRect/>
          </a:stretch>
        </p:blipFill>
        <p:spPr>
          <a:xfrm>
            <a:off x="1647613" y="1286356"/>
            <a:ext cx="6668081" cy="5488969"/>
          </a:xfrm>
          <a:prstGeom prst="rect">
            <a:avLst/>
          </a:prstGeom>
          <a:noFill/>
          <a:ln>
            <a:noFill/>
          </a:ln>
        </p:spPr>
      </p:pic>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2bdc1f54184_4_17"/>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OVERVIEW</a:t>
            </a:r>
            <a:endParaRPr/>
          </a:p>
        </p:txBody>
      </p:sp>
      <p:sp>
        <p:nvSpPr>
          <p:cNvPr id="415" name="Google Shape;415;g2bdc1f54184_4_17"/>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pic>
        <p:nvPicPr>
          <p:cNvPr id="416" name="Google Shape;416;g2bdc1f54184_4_17"/>
          <p:cNvPicPr preferRelativeResize="0"/>
          <p:nvPr/>
        </p:nvPicPr>
        <p:blipFill>
          <a:blip r:embed="rId3">
            <a:alphaModFix/>
          </a:blip>
          <a:stretch>
            <a:fillRect/>
          </a:stretch>
        </p:blipFill>
        <p:spPr>
          <a:xfrm>
            <a:off x="1248775" y="951625"/>
            <a:ext cx="5970150" cy="5906375"/>
          </a:xfrm>
          <a:prstGeom prst="rect">
            <a:avLst/>
          </a:prstGeom>
          <a:noFill/>
          <a:ln>
            <a:noFill/>
          </a:ln>
        </p:spPr>
      </p:pic>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26a4971d7ce_0_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DEVELOPMENT STATUS</a:t>
            </a:r>
            <a:endParaRPr/>
          </a:p>
        </p:txBody>
      </p:sp>
      <p:sp>
        <p:nvSpPr>
          <p:cNvPr id="423" name="Google Shape;423;g26a4971d7ce_0_0"/>
          <p:cNvSpPr txBox="1"/>
          <p:nvPr/>
        </p:nvSpPr>
        <p:spPr>
          <a:xfrm>
            <a:off x="0" y="1496025"/>
            <a:ext cx="3925500" cy="490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b="1" u="sng">
                <a:solidFill>
                  <a:srgbClr val="E3AE24"/>
                </a:solidFill>
              </a:rPr>
              <a:t>Prototyped</a:t>
            </a:r>
            <a:endParaRPr sz="1600" b="1" u="sng">
              <a:solidFill>
                <a:srgbClr val="E3AE24"/>
              </a:solidFill>
            </a:endParaRPr>
          </a:p>
          <a:p>
            <a:pPr marL="457200" lvl="0" indent="-330200" algn="l" rtl="0">
              <a:spcBef>
                <a:spcPts val="0"/>
              </a:spcBef>
              <a:spcAft>
                <a:spcPts val="0"/>
              </a:spcAft>
              <a:buClr>
                <a:srgbClr val="D19B23"/>
              </a:buClr>
              <a:buSzPts val="1600"/>
              <a:buChar char="●"/>
            </a:pPr>
            <a:r>
              <a:rPr lang="en-US" sz="1600" b="1">
                <a:solidFill>
                  <a:srgbClr val="D19B23"/>
                </a:solidFill>
              </a:rPr>
              <a:t>Websocket Communication</a:t>
            </a:r>
            <a:endParaRPr sz="1600" b="1">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overall infrastructure, </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able to store inputs/states, </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setting/reading motor direction </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setting/reading movement detection time</a:t>
            </a:r>
            <a:endParaRPr sz="1600">
              <a:solidFill>
                <a:schemeClr val="dk1"/>
              </a:solidFill>
            </a:endParaRPr>
          </a:p>
          <a:p>
            <a:pPr marL="9144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rgbClr val="D19B23"/>
              </a:buClr>
              <a:buSzPts val="1600"/>
              <a:buChar char="●"/>
            </a:pPr>
            <a:r>
              <a:rPr lang="en-US" sz="1600" b="1">
                <a:solidFill>
                  <a:srgbClr val="D19B23"/>
                </a:solidFill>
              </a:rPr>
              <a:t>DC Motor Control</a:t>
            </a:r>
            <a:endParaRPr sz="1600" b="1">
              <a:solidFill>
                <a:srgbClr val="D19B23"/>
              </a:solidFill>
            </a:endParaRPr>
          </a:p>
          <a:p>
            <a:pPr marL="914400" lvl="1" indent="-330200" algn="l" rtl="0">
              <a:spcBef>
                <a:spcPts val="0"/>
              </a:spcBef>
              <a:spcAft>
                <a:spcPts val="0"/>
              </a:spcAft>
              <a:buClr>
                <a:schemeClr val="dk1"/>
              </a:buClr>
              <a:buSzPts val="1600"/>
              <a:buChar char="○"/>
            </a:pPr>
            <a:r>
              <a:rPr lang="en-US" sz="1600">
                <a:solidFill>
                  <a:schemeClr val="dk1"/>
                </a:solidFill>
              </a:rPr>
              <a:t>PWM signal generation</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Motor Driver Testing</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Basic Socket Command Hook</a:t>
            </a:r>
            <a:endParaRPr sz="1600">
              <a:solidFill>
                <a:schemeClr val="dk1"/>
              </a:solidFill>
            </a:endParaRPr>
          </a:p>
          <a:p>
            <a:pPr marL="9144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rgbClr val="D19B23"/>
              </a:buClr>
              <a:buSzPts val="1600"/>
              <a:buChar char="●"/>
            </a:pPr>
            <a:r>
              <a:rPr lang="en-US" sz="1600" b="1">
                <a:solidFill>
                  <a:srgbClr val="D19B23"/>
                </a:solidFill>
              </a:rPr>
              <a:t>LED Control</a:t>
            </a:r>
            <a:endParaRPr sz="1600" b="1">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Serial control of individual LEDs </a:t>
            </a:r>
            <a:endParaRPr sz="1600">
              <a:solidFill>
                <a:schemeClr val="dk1"/>
              </a:solidFill>
            </a:endParaRPr>
          </a:p>
          <a:p>
            <a:pPr marL="0" lvl="0" indent="0" algn="l" rtl="0">
              <a:spcBef>
                <a:spcPts val="0"/>
              </a:spcBef>
              <a:spcAft>
                <a:spcPts val="0"/>
              </a:spcAft>
              <a:buNone/>
            </a:pPr>
            <a:endParaRPr sz="1600" b="1">
              <a:solidFill>
                <a:schemeClr val="dk1"/>
              </a:solidFill>
            </a:endParaRPr>
          </a:p>
          <a:p>
            <a:pPr marL="457200" lvl="0" indent="-330200" algn="l" rtl="0">
              <a:spcBef>
                <a:spcPts val="0"/>
              </a:spcBef>
              <a:spcAft>
                <a:spcPts val="0"/>
              </a:spcAft>
              <a:buClr>
                <a:srgbClr val="D19B23"/>
              </a:buClr>
              <a:buSzPts val="1600"/>
              <a:buChar char="●"/>
            </a:pPr>
            <a:r>
              <a:rPr lang="en-US" sz="1600" b="1">
                <a:solidFill>
                  <a:srgbClr val="D19B23"/>
                </a:solidFill>
              </a:rPr>
              <a:t>Stepper Motor Control</a:t>
            </a:r>
            <a:endParaRPr sz="1600" b="1">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Control stepper motor direction and read the step count</a:t>
            </a:r>
            <a:endParaRPr sz="1600" b="1">
              <a:solidFill>
                <a:schemeClr val="dk1"/>
              </a:solidFill>
            </a:endParaRPr>
          </a:p>
        </p:txBody>
      </p:sp>
      <p:pic>
        <p:nvPicPr>
          <p:cNvPr id="424" name="Google Shape;424;g26a4971d7ce_0_0"/>
          <p:cNvPicPr preferRelativeResize="0"/>
          <p:nvPr/>
        </p:nvPicPr>
        <p:blipFill>
          <a:blip r:embed="rId3">
            <a:alphaModFix/>
          </a:blip>
          <a:stretch>
            <a:fillRect/>
          </a:stretch>
        </p:blipFill>
        <p:spPr>
          <a:xfrm>
            <a:off x="3925500" y="1564675"/>
            <a:ext cx="5033802" cy="5080651"/>
          </a:xfrm>
          <a:prstGeom prst="rect">
            <a:avLst/>
          </a:prstGeom>
          <a:noFill/>
          <a:ln>
            <a:noFill/>
          </a:ln>
        </p:spPr>
      </p:pic>
      <p:sp>
        <p:nvSpPr>
          <p:cNvPr id="425" name="Google Shape;425;g26a4971d7ce_0_0"/>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
        <p:nvSpPr>
          <p:cNvPr id="426" name="Google Shape;426;g26a4971d7ce_0_0"/>
          <p:cNvSpPr txBox="1"/>
          <p:nvPr/>
        </p:nvSpPr>
        <p:spPr>
          <a:xfrm>
            <a:off x="4770325" y="6071625"/>
            <a:ext cx="31332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Key: </a:t>
            </a:r>
            <a:r>
              <a:rPr lang="en-US" sz="1600" b="1">
                <a:solidFill>
                  <a:srgbClr val="B6D7A8"/>
                </a:solidFill>
              </a:rPr>
              <a:t>Completed </a:t>
            </a:r>
            <a:endParaRPr sz="1600" b="1">
              <a:solidFill>
                <a:srgbClr val="B6D7A8"/>
              </a:solidFill>
            </a:endParaRPr>
          </a:p>
          <a:p>
            <a:pPr marL="0" lvl="0" indent="457200" algn="l" rtl="0">
              <a:spcBef>
                <a:spcPts val="0"/>
              </a:spcBef>
              <a:spcAft>
                <a:spcPts val="0"/>
              </a:spcAft>
              <a:buNone/>
            </a:pPr>
            <a:r>
              <a:rPr lang="en-US" sz="1600" b="1">
                <a:solidFill>
                  <a:srgbClr val="FFE599"/>
                </a:solidFill>
              </a:rPr>
              <a:t> In Progress</a:t>
            </a:r>
            <a:endParaRPr sz="1600" b="1">
              <a:solidFill>
                <a:srgbClr val="FFE599"/>
              </a:solidFill>
            </a:endParaRP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g26a4971d7ce_0_1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OVERVIEW</a:t>
            </a:r>
            <a:endParaRPr/>
          </a:p>
        </p:txBody>
      </p:sp>
      <p:sp>
        <p:nvSpPr>
          <p:cNvPr id="433" name="Google Shape;433;g26a4971d7ce_0_12"/>
          <p:cNvSpPr txBox="1"/>
          <p:nvPr/>
        </p:nvSpPr>
        <p:spPr>
          <a:xfrm>
            <a:off x="-53150" y="1435400"/>
            <a:ext cx="4275300" cy="511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u="sng">
                <a:solidFill>
                  <a:srgbClr val="E3AE24"/>
                </a:solidFill>
              </a:rPr>
              <a:t>Prototyped</a:t>
            </a:r>
            <a:endParaRPr sz="1600">
              <a:solidFill>
                <a:schemeClr val="dk1"/>
              </a:solidFill>
            </a:endParaRPr>
          </a:p>
          <a:p>
            <a:pPr marL="457200" lvl="0" indent="-330200" algn="l" rtl="0">
              <a:spcBef>
                <a:spcPts val="0"/>
              </a:spcBef>
              <a:spcAft>
                <a:spcPts val="0"/>
              </a:spcAft>
              <a:buClr>
                <a:srgbClr val="D19B23"/>
              </a:buClr>
              <a:buSzPts val="1600"/>
              <a:buChar char="●"/>
            </a:pPr>
            <a:r>
              <a:rPr lang="en-US" sz="1600" b="1">
                <a:solidFill>
                  <a:srgbClr val="D19B23"/>
                </a:solidFill>
              </a:rPr>
              <a:t>Backend Socket Communication</a:t>
            </a:r>
            <a:endParaRPr sz="1600" b="1">
              <a:solidFill>
                <a:srgbClr val="D19B23"/>
              </a:solidFill>
            </a:endParaRPr>
          </a:p>
          <a:p>
            <a:pPr marL="914400" lvl="1" indent="-330200" algn="l" rtl="0">
              <a:spcBef>
                <a:spcPts val="0"/>
              </a:spcBef>
              <a:spcAft>
                <a:spcPts val="0"/>
              </a:spcAft>
              <a:buClr>
                <a:schemeClr val="dk1"/>
              </a:buClr>
              <a:buSzPts val="1600"/>
              <a:buChar char="○"/>
            </a:pPr>
            <a:r>
              <a:rPr lang="en-US" sz="1600">
                <a:solidFill>
                  <a:schemeClr val="dk1"/>
                </a:solidFill>
              </a:rPr>
              <a:t>Creates sockets with micro and webclients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Defined message schema for receiving and sending data</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Broadcasts alerts to all webclient connections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Processes data according to current state</a:t>
            </a:r>
            <a:endParaRPr sz="1600">
              <a:solidFill>
                <a:schemeClr val="dk1"/>
              </a:solidFill>
            </a:endParaRPr>
          </a:p>
          <a:p>
            <a:pPr marL="0" lvl="0" indent="0" algn="l" rtl="0">
              <a:spcBef>
                <a:spcPts val="0"/>
              </a:spcBef>
              <a:spcAft>
                <a:spcPts val="0"/>
              </a:spcAft>
              <a:buNone/>
            </a:pPr>
            <a:endParaRPr sz="1600" b="1" u="sng">
              <a:solidFill>
                <a:srgbClr val="E3AE24"/>
              </a:solidFill>
            </a:endParaRPr>
          </a:p>
          <a:p>
            <a:pPr marL="0" lvl="0" indent="0" algn="l" rtl="0">
              <a:spcBef>
                <a:spcPts val="0"/>
              </a:spcBef>
              <a:spcAft>
                <a:spcPts val="0"/>
              </a:spcAft>
              <a:buNone/>
            </a:pPr>
            <a:r>
              <a:rPr lang="en-US" sz="1600" b="1" u="sng">
                <a:solidFill>
                  <a:srgbClr val="E3AE24"/>
                </a:solidFill>
              </a:rPr>
              <a:t>Prototyping</a:t>
            </a:r>
            <a:endParaRPr sz="1600" b="1">
              <a:solidFill>
                <a:srgbClr val="D19B23"/>
              </a:solidFill>
            </a:endParaRPr>
          </a:p>
          <a:p>
            <a:pPr marL="457200" lvl="0" indent="-330200" algn="l" rtl="0">
              <a:spcBef>
                <a:spcPts val="0"/>
              </a:spcBef>
              <a:spcAft>
                <a:spcPts val="0"/>
              </a:spcAft>
              <a:buClr>
                <a:srgbClr val="D19B23"/>
              </a:buClr>
              <a:buSzPts val="1600"/>
              <a:buChar char="●"/>
            </a:pPr>
            <a:r>
              <a:rPr lang="en-US" sz="1600" b="1">
                <a:solidFill>
                  <a:srgbClr val="D19B23"/>
                </a:solidFill>
              </a:rPr>
              <a:t>Movement Recording/Playback</a:t>
            </a:r>
            <a:endParaRPr sz="1600" b="1">
              <a:solidFill>
                <a:srgbClr val="D19B23"/>
              </a:solidFill>
            </a:endParaRPr>
          </a:p>
          <a:p>
            <a:pPr marL="914400" lvl="1" indent="-330200" algn="l" rtl="0">
              <a:spcBef>
                <a:spcPts val="0"/>
              </a:spcBef>
              <a:spcAft>
                <a:spcPts val="0"/>
              </a:spcAft>
              <a:buClr>
                <a:schemeClr val="dk1"/>
              </a:buClr>
              <a:buSzPts val="1600"/>
              <a:buChar char="○"/>
            </a:pPr>
            <a:r>
              <a:rPr lang="en-US" sz="1600">
                <a:solidFill>
                  <a:schemeClr val="dk1"/>
                </a:solidFill>
              </a:rPr>
              <a:t>Record input timings from dashboard and playback recording file with time delays and looping features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Have working at high level but will likely need to fine-tune delays with full movement capabilities</a:t>
            </a:r>
            <a:endParaRPr sz="1600">
              <a:solidFill>
                <a:schemeClr val="dk1"/>
              </a:solidFill>
            </a:endParaRPr>
          </a:p>
        </p:txBody>
      </p:sp>
      <p:pic>
        <p:nvPicPr>
          <p:cNvPr id="434" name="Google Shape;434;g26a4971d7ce_0_12"/>
          <p:cNvPicPr preferRelativeResize="0"/>
          <p:nvPr/>
        </p:nvPicPr>
        <p:blipFill>
          <a:blip r:embed="rId3">
            <a:alphaModFix/>
          </a:blip>
          <a:stretch>
            <a:fillRect/>
          </a:stretch>
        </p:blipFill>
        <p:spPr>
          <a:xfrm>
            <a:off x="4324472" y="1615750"/>
            <a:ext cx="4368628" cy="4863901"/>
          </a:xfrm>
          <a:prstGeom prst="rect">
            <a:avLst/>
          </a:prstGeom>
          <a:noFill/>
          <a:ln>
            <a:noFill/>
          </a:ln>
        </p:spPr>
      </p:pic>
      <p:sp>
        <p:nvSpPr>
          <p:cNvPr id="435" name="Google Shape;435;g26a4971d7ce_0_1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
        <p:nvSpPr>
          <p:cNvPr id="436" name="Google Shape;436;g26a4971d7ce_0_12"/>
          <p:cNvSpPr txBox="1"/>
          <p:nvPr/>
        </p:nvSpPr>
        <p:spPr>
          <a:xfrm>
            <a:off x="5138475" y="5495100"/>
            <a:ext cx="31332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dk1"/>
                </a:solidFill>
              </a:rPr>
              <a:t>Key:</a:t>
            </a:r>
            <a:r>
              <a:rPr lang="en-US" sz="1600" b="1">
                <a:solidFill>
                  <a:schemeClr val="dk1"/>
                </a:solidFill>
              </a:rPr>
              <a:t> </a:t>
            </a:r>
            <a:r>
              <a:rPr lang="en-US" sz="1600" b="1">
                <a:solidFill>
                  <a:srgbClr val="B6D7A8"/>
                </a:solidFill>
              </a:rPr>
              <a:t>Completed </a:t>
            </a:r>
            <a:endParaRPr sz="1600" b="1">
              <a:solidFill>
                <a:srgbClr val="B6D7A8"/>
              </a:solidFill>
            </a:endParaRPr>
          </a:p>
          <a:p>
            <a:pPr marL="457200" lvl="0" indent="0" algn="l" rtl="0">
              <a:spcBef>
                <a:spcPts val="0"/>
              </a:spcBef>
              <a:spcAft>
                <a:spcPts val="0"/>
              </a:spcAft>
              <a:buNone/>
            </a:pPr>
            <a:r>
              <a:rPr lang="en-US" sz="1600" b="1">
                <a:solidFill>
                  <a:srgbClr val="FFE599"/>
                </a:solidFill>
              </a:rPr>
              <a:t> In Progress</a:t>
            </a:r>
            <a:endParaRPr sz="1600" b="1">
              <a:solidFill>
                <a:srgbClr val="FFE599"/>
              </a:solidFill>
            </a:endParaRPr>
          </a:p>
        </p:txBody>
      </p:sp>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26a4971d7ce_0_32"/>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SOFTWARE OVERVIEW</a:t>
            </a:r>
            <a:endParaRPr/>
          </a:p>
        </p:txBody>
      </p:sp>
      <p:pic>
        <p:nvPicPr>
          <p:cNvPr id="443" name="Google Shape;443;g26a4971d7ce_0_32"/>
          <p:cNvPicPr preferRelativeResize="0"/>
          <p:nvPr/>
        </p:nvPicPr>
        <p:blipFill>
          <a:blip r:embed="rId3">
            <a:alphaModFix/>
          </a:blip>
          <a:stretch>
            <a:fillRect/>
          </a:stretch>
        </p:blipFill>
        <p:spPr>
          <a:xfrm>
            <a:off x="808250" y="2764425"/>
            <a:ext cx="7428424" cy="4029775"/>
          </a:xfrm>
          <a:prstGeom prst="rect">
            <a:avLst/>
          </a:prstGeom>
          <a:noFill/>
          <a:ln>
            <a:noFill/>
          </a:ln>
        </p:spPr>
      </p:pic>
      <p:sp>
        <p:nvSpPr>
          <p:cNvPr id="444" name="Google Shape;444;g26a4971d7ce_0_32"/>
          <p:cNvSpPr txBox="1"/>
          <p:nvPr/>
        </p:nvSpPr>
        <p:spPr>
          <a:xfrm>
            <a:off x="0" y="903775"/>
            <a:ext cx="4275300" cy="215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u="sng">
                <a:solidFill>
                  <a:srgbClr val="E3AE24"/>
                </a:solidFill>
              </a:rPr>
              <a:t>Prototyped	</a:t>
            </a:r>
            <a:endParaRPr sz="1600" b="1" u="sng">
              <a:solidFill>
                <a:srgbClr val="E3AE24"/>
              </a:solidFill>
            </a:endParaRPr>
          </a:p>
          <a:p>
            <a:pPr marL="457200" lvl="0" indent="-330200" algn="l" rtl="0">
              <a:spcBef>
                <a:spcPts val="0"/>
              </a:spcBef>
              <a:spcAft>
                <a:spcPts val="0"/>
              </a:spcAft>
              <a:buClr>
                <a:srgbClr val="D19B23"/>
              </a:buClr>
              <a:buSzPts val="1600"/>
              <a:buChar char="●"/>
            </a:pPr>
            <a:r>
              <a:rPr lang="en-US" sz="1600" b="1">
                <a:solidFill>
                  <a:srgbClr val="D19B23"/>
                </a:solidFill>
              </a:rPr>
              <a:t>UI Dashboard</a:t>
            </a:r>
            <a:endParaRPr sz="1600" b="1">
              <a:solidFill>
                <a:srgbClr val="D19B23"/>
              </a:solidFill>
            </a:endParaRPr>
          </a:p>
          <a:p>
            <a:pPr marL="914400" lvl="1" indent="-330200" algn="l" rtl="0">
              <a:spcBef>
                <a:spcPts val="0"/>
              </a:spcBef>
              <a:spcAft>
                <a:spcPts val="0"/>
              </a:spcAft>
              <a:buClr>
                <a:schemeClr val="dk1"/>
              </a:buClr>
              <a:buSzPts val="1600"/>
              <a:buChar char="○"/>
            </a:pPr>
            <a:r>
              <a:rPr lang="en-US" sz="1600">
                <a:solidFill>
                  <a:schemeClr val="dk1"/>
                </a:solidFill>
              </a:rPr>
              <a:t>Active connection status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Manual movement/scanning mode</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Integrated directional commands</a:t>
            </a:r>
            <a:endParaRPr sz="1600">
              <a:solidFill>
                <a:schemeClr val="dk1"/>
              </a:solidFill>
            </a:endParaRPr>
          </a:p>
          <a:p>
            <a:pPr marL="914400" lvl="1" indent="-330200" algn="l" rtl="0">
              <a:spcBef>
                <a:spcPts val="0"/>
              </a:spcBef>
              <a:spcAft>
                <a:spcPts val="0"/>
              </a:spcAft>
              <a:buClr>
                <a:schemeClr val="dk1"/>
              </a:buClr>
              <a:buSzPts val="1600"/>
              <a:buChar char="○"/>
            </a:pPr>
            <a:r>
              <a:rPr lang="en-US" sz="1600">
                <a:solidFill>
                  <a:schemeClr val="dk1"/>
                </a:solidFill>
              </a:rPr>
              <a:t>State management of recording/playback/free roam</a:t>
            </a:r>
            <a:endParaRPr sz="1600">
              <a:solidFill>
                <a:schemeClr val="dk1"/>
              </a:solidFill>
            </a:endParaRPr>
          </a:p>
          <a:p>
            <a:pPr marL="0" lvl="0" indent="0" algn="l" rtl="0">
              <a:spcBef>
                <a:spcPts val="0"/>
              </a:spcBef>
              <a:spcAft>
                <a:spcPts val="0"/>
              </a:spcAft>
              <a:buNone/>
            </a:pPr>
            <a:endParaRPr sz="1600">
              <a:solidFill>
                <a:schemeClr val="dk1"/>
              </a:solidFill>
            </a:endParaRPr>
          </a:p>
        </p:txBody>
      </p:sp>
      <p:sp>
        <p:nvSpPr>
          <p:cNvPr id="445" name="Google Shape;445;g26a4971d7ce_0_32"/>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12"/>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TIMELINE</a:t>
            </a:r>
            <a:endParaRPr/>
          </a:p>
        </p:txBody>
      </p:sp>
      <p:sp>
        <p:nvSpPr>
          <p:cNvPr id="451" name="Google Shape;451;p12"/>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GANTT CHART</a:t>
            </a:r>
            <a:endParaRPr sz="2400"/>
          </a:p>
        </p:txBody>
      </p:sp>
      <p:pic>
        <p:nvPicPr>
          <p:cNvPr id="452" name="Google Shape;452;p12"/>
          <p:cNvPicPr preferRelativeResize="0"/>
          <p:nvPr/>
        </p:nvPicPr>
        <p:blipFill rotWithShape="1">
          <a:blip r:embed="rId3">
            <a:alphaModFix/>
          </a:blip>
          <a:srcRect r="15754"/>
          <a:stretch/>
        </p:blipFill>
        <p:spPr>
          <a:xfrm>
            <a:off x="3175" y="1651450"/>
            <a:ext cx="9144000" cy="4542175"/>
          </a:xfrm>
          <a:prstGeom prst="rect">
            <a:avLst/>
          </a:prstGeom>
          <a:noFill/>
          <a:ln>
            <a:noFill/>
          </a:ln>
        </p:spPr>
      </p:pic>
      <p:sp>
        <p:nvSpPr>
          <p:cNvPr id="453" name="Google Shape;453;p12"/>
          <p:cNvSpPr txBox="1"/>
          <p:nvPr/>
        </p:nvSpPr>
        <p:spPr>
          <a:xfrm>
            <a:off x="6696475"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13"/>
          <p:cNvSpPr txBox="1">
            <a:spLocks noGrp="1"/>
          </p:cNvSpPr>
          <p:nvPr>
            <p:ph type="title" idx="4294967295"/>
          </p:nvPr>
        </p:nvSpPr>
        <p:spPr>
          <a:xfrm>
            <a:off x="908050" y="315913"/>
            <a:ext cx="8235950" cy="7477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3D PRINTING</a:t>
            </a:r>
            <a:endParaRPr/>
          </a:p>
        </p:txBody>
      </p:sp>
      <p:sp>
        <p:nvSpPr>
          <p:cNvPr id="459" name="Google Shape;459;p13"/>
          <p:cNvSpPr txBox="1">
            <a:spLocks noGrp="1"/>
          </p:cNvSpPr>
          <p:nvPr>
            <p:ph type="body" idx="4294967295"/>
          </p:nvPr>
        </p:nvSpPr>
        <p:spPr>
          <a:xfrm>
            <a:off x="882650" y="2734574"/>
            <a:ext cx="7346950" cy="87336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4800"/>
              <a:buFont typeface="Arial"/>
              <a:buNone/>
            </a:pPr>
            <a:r>
              <a:rPr lang="en-US" sz="4800">
                <a:latin typeface="Arial"/>
                <a:ea typeface="Arial"/>
                <a:cs typeface="Arial"/>
                <a:sym typeface="Arial"/>
              </a:rPr>
              <a:t>Questions?</a:t>
            </a:r>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2bcd7545ead_0_16"/>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OVERVIEW</a:t>
            </a:r>
            <a:endParaRPr/>
          </a:p>
        </p:txBody>
      </p:sp>
      <p:sp>
        <p:nvSpPr>
          <p:cNvPr id="123" name="Google Shape;123;g2bcd7545ead_0_16"/>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Project Description - Part2</a:t>
            </a:r>
            <a:endParaRPr sz="2400"/>
          </a:p>
        </p:txBody>
      </p:sp>
      <p:sp>
        <p:nvSpPr>
          <p:cNvPr id="124" name="Google Shape;124;g2bcd7545ead_0_16"/>
          <p:cNvSpPr txBox="1"/>
          <p:nvPr/>
        </p:nvSpPr>
        <p:spPr>
          <a:xfrm>
            <a:off x="358800" y="1367450"/>
            <a:ext cx="8466000" cy="4762200"/>
          </a:xfrm>
          <a:prstGeom prst="rect">
            <a:avLst/>
          </a:prstGeom>
          <a:noFill/>
          <a:ln>
            <a:noFill/>
          </a:ln>
        </p:spPr>
        <p:txBody>
          <a:bodyPr spcFirstLastPara="1" wrap="square" lIns="91425" tIns="91425" rIns="91425" bIns="91425" anchor="t" anchorCtr="0">
            <a:noAutofit/>
          </a:bodyPr>
          <a:lstStyle/>
          <a:p>
            <a:pPr marL="457200" lvl="0" indent="-339725" algn="l" rtl="0">
              <a:lnSpc>
                <a:spcPct val="124090"/>
              </a:lnSpc>
              <a:spcBef>
                <a:spcPts val="0"/>
              </a:spcBef>
              <a:spcAft>
                <a:spcPts val="0"/>
              </a:spcAft>
              <a:buClr>
                <a:schemeClr val="dk1"/>
              </a:buClr>
              <a:buSzPts val="1750"/>
              <a:buChar char="●"/>
            </a:pPr>
            <a:r>
              <a:rPr lang="en-US" sz="1750">
                <a:solidFill>
                  <a:schemeClr val="dk1"/>
                </a:solidFill>
                <a:highlight>
                  <a:srgbClr val="FFFFFF"/>
                </a:highlight>
              </a:rPr>
              <a:t>MOUSE will have PIR sensors on all four sides, allowing for the detection of movement. </a:t>
            </a:r>
            <a:endParaRPr sz="1750">
              <a:solidFill>
                <a:schemeClr val="dk1"/>
              </a:solidFill>
              <a:highlight>
                <a:srgbClr val="FFFFFF"/>
              </a:highlight>
            </a:endParaRPr>
          </a:p>
          <a:p>
            <a:pPr marL="457200" lvl="0" indent="-339725" algn="l" rtl="0">
              <a:lnSpc>
                <a:spcPct val="124090"/>
              </a:lnSpc>
              <a:spcBef>
                <a:spcPts val="0"/>
              </a:spcBef>
              <a:spcAft>
                <a:spcPts val="0"/>
              </a:spcAft>
              <a:buClr>
                <a:schemeClr val="dk1"/>
              </a:buClr>
              <a:buSzPts val="1750"/>
              <a:buChar char="●"/>
            </a:pPr>
            <a:r>
              <a:rPr lang="en-US" sz="1750">
                <a:solidFill>
                  <a:schemeClr val="dk1"/>
                </a:solidFill>
                <a:highlight>
                  <a:srgbClr val="FFFFFF"/>
                </a:highlight>
              </a:rPr>
              <a:t>Viewable UI on a webpage to use MOUSE movement controls and display if any objects have been detected. </a:t>
            </a:r>
            <a:endParaRPr sz="1750">
              <a:solidFill>
                <a:schemeClr val="dk1"/>
              </a:solidFill>
              <a:highlight>
                <a:srgbClr val="FFFFFF"/>
              </a:highlight>
            </a:endParaRPr>
          </a:p>
          <a:p>
            <a:pPr marL="457200" lvl="0" indent="-339725" algn="l" rtl="0">
              <a:lnSpc>
                <a:spcPct val="124090"/>
              </a:lnSpc>
              <a:spcBef>
                <a:spcPts val="0"/>
              </a:spcBef>
              <a:spcAft>
                <a:spcPts val="0"/>
              </a:spcAft>
              <a:buClr>
                <a:schemeClr val="dk1"/>
              </a:buClr>
              <a:buSzPts val="1750"/>
              <a:buChar char="●"/>
            </a:pPr>
            <a:r>
              <a:rPr lang="en-US" sz="1750">
                <a:solidFill>
                  <a:schemeClr val="dk1"/>
                </a:solidFill>
                <a:highlight>
                  <a:srgbClr val="FFFFFF"/>
                </a:highlight>
              </a:rPr>
              <a:t>MOUSE and the web interface will send data wirelessly through WiFi via a web server. </a:t>
            </a:r>
            <a:endParaRPr sz="1750">
              <a:solidFill>
                <a:schemeClr val="dk1"/>
              </a:solidFill>
              <a:highlight>
                <a:srgbClr val="FFFFFF"/>
              </a:highlight>
            </a:endParaRPr>
          </a:p>
          <a:p>
            <a:pPr marL="457200" lvl="0" indent="0" algn="l" rtl="0">
              <a:lnSpc>
                <a:spcPct val="124090"/>
              </a:lnSpc>
              <a:spcBef>
                <a:spcPts val="0"/>
              </a:spcBef>
              <a:spcAft>
                <a:spcPts val="0"/>
              </a:spcAft>
              <a:buNone/>
            </a:pPr>
            <a:r>
              <a:rPr lang="en-US" sz="1750">
                <a:solidFill>
                  <a:schemeClr val="dk1"/>
                </a:solidFill>
                <a:highlight>
                  <a:srgbClr val="FFFFFF"/>
                </a:highlight>
              </a:rPr>
              <a:t>.</a:t>
            </a:r>
            <a:endParaRPr sz="1750">
              <a:solidFill>
                <a:schemeClr val="dk1"/>
              </a:solidFill>
              <a:highlight>
                <a:srgbClr val="FFFFFF"/>
              </a:highlight>
            </a:endParaRPr>
          </a:p>
          <a:p>
            <a:pPr marL="0" lvl="0" indent="0" algn="l" rtl="0">
              <a:lnSpc>
                <a:spcPct val="115000"/>
              </a:lnSpc>
              <a:spcBef>
                <a:spcPts val="0"/>
              </a:spcBef>
              <a:spcAft>
                <a:spcPts val="0"/>
              </a:spcAft>
              <a:buNone/>
            </a:pPr>
            <a:endParaRPr sz="900">
              <a:solidFill>
                <a:schemeClr val="dk1"/>
              </a:solidFill>
            </a:endParaRPr>
          </a:p>
          <a:p>
            <a:pPr marL="0" lvl="0" indent="0" algn="l" rtl="0">
              <a:lnSpc>
                <a:spcPct val="124090"/>
              </a:lnSpc>
              <a:spcBef>
                <a:spcPts val="0"/>
              </a:spcBef>
              <a:spcAft>
                <a:spcPts val="0"/>
              </a:spcAft>
              <a:buNone/>
            </a:pPr>
            <a:endParaRPr sz="850">
              <a:solidFill>
                <a:schemeClr val="dk1"/>
              </a:solidFill>
              <a:highlight>
                <a:srgbClr val="FFFFFF"/>
              </a:highlight>
            </a:endParaRPr>
          </a:p>
          <a:p>
            <a:pPr marL="0" lvl="0" indent="0" algn="l" rtl="0">
              <a:spcBef>
                <a:spcPts val="0"/>
              </a:spcBef>
              <a:spcAft>
                <a:spcPts val="0"/>
              </a:spcAft>
              <a:buNone/>
            </a:pPr>
            <a:endParaRPr>
              <a:solidFill>
                <a:schemeClr val="dk1"/>
              </a:solidFill>
            </a:endParaRPr>
          </a:p>
        </p:txBody>
      </p:sp>
      <p:pic>
        <p:nvPicPr>
          <p:cNvPr id="125" name="Google Shape;125;g2bcd7545ead_0_16"/>
          <p:cNvPicPr preferRelativeResize="0"/>
          <p:nvPr/>
        </p:nvPicPr>
        <p:blipFill>
          <a:blip r:embed="rId3">
            <a:alphaModFix/>
          </a:blip>
          <a:stretch>
            <a:fillRect/>
          </a:stretch>
        </p:blipFill>
        <p:spPr>
          <a:xfrm>
            <a:off x="1909600" y="3343800"/>
            <a:ext cx="5097902" cy="3089075"/>
          </a:xfrm>
          <a:prstGeom prst="rect">
            <a:avLst/>
          </a:prstGeom>
          <a:noFill/>
          <a:ln>
            <a:noFill/>
          </a:ln>
        </p:spPr>
      </p:pic>
      <p:sp>
        <p:nvSpPr>
          <p:cNvPr id="126" name="Google Shape;126;g2bcd7545ead_0_16"/>
          <p:cNvSpPr txBox="1"/>
          <p:nvPr/>
        </p:nvSpPr>
        <p:spPr>
          <a:xfrm>
            <a:off x="2628300" y="6432875"/>
            <a:ext cx="3927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dk1"/>
                </a:solidFill>
              </a:rPr>
              <a:t>Current Iteration of MOUSE webpage UI</a:t>
            </a:r>
            <a:endParaRPr sz="1600">
              <a:solidFill>
                <a:schemeClr val="dk1"/>
              </a:solidFill>
            </a:endParaRPr>
          </a:p>
        </p:txBody>
      </p:sp>
      <p:sp>
        <p:nvSpPr>
          <p:cNvPr id="127" name="Google Shape;127;g2bcd7545ead_0_16"/>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2bcd7545ead_0_24"/>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OVERVIEW</a:t>
            </a:r>
            <a:endParaRPr/>
          </a:p>
        </p:txBody>
      </p:sp>
      <p:sp>
        <p:nvSpPr>
          <p:cNvPr id="133" name="Google Shape;133;g2bcd7545ead_0_24"/>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Project Description - Stretch Goals</a:t>
            </a:r>
            <a:endParaRPr sz="2400"/>
          </a:p>
        </p:txBody>
      </p:sp>
      <p:sp>
        <p:nvSpPr>
          <p:cNvPr id="134" name="Google Shape;134;g2bcd7545ead_0_24"/>
          <p:cNvSpPr txBox="1"/>
          <p:nvPr/>
        </p:nvSpPr>
        <p:spPr>
          <a:xfrm>
            <a:off x="323075" y="1367450"/>
            <a:ext cx="7983300" cy="4697100"/>
          </a:xfrm>
          <a:prstGeom prst="rect">
            <a:avLst/>
          </a:prstGeom>
          <a:noFill/>
          <a:ln>
            <a:noFill/>
          </a:ln>
        </p:spPr>
        <p:txBody>
          <a:bodyPr spcFirstLastPara="1" wrap="square" lIns="91425" tIns="91425" rIns="91425" bIns="91425" anchor="t" anchorCtr="0">
            <a:noAutofit/>
          </a:bodyPr>
          <a:lstStyle/>
          <a:p>
            <a:pPr marL="457200" lvl="0" indent="-358775" algn="l" rtl="0">
              <a:lnSpc>
                <a:spcPct val="124090"/>
              </a:lnSpc>
              <a:spcBef>
                <a:spcPts val="0"/>
              </a:spcBef>
              <a:spcAft>
                <a:spcPts val="0"/>
              </a:spcAft>
              <a:buClr>
                <a:schemeClr val="dk1"/>
              </a:buClr>
              <a:buSzPts val="2050"/>
              <a:buChar char="●"/>
            </a:pPr>
            <a:r>
              <a:rPr lang="en-US" sz="2050">
                <a:solidFill>
                  <a:schemeClr val="dk1"/>
                </a:solidFill>
                <a:highlight>
                  <a:srgbClr val="FFFFFF"/>
                </a:highlight>
              </a:rPr>
              <a:t>The PIR sensors may be mounted to a motor to ensure 360 degree coverage, instead of simply mounting four separate sensors to each side of MOUSE. </a:t>
            </a:r>
            <a:endParaRPr sz="2050">
              <a:solidFill>
                <a:schemeClr val="dk1"/>
              </a:solidFill>
              <a:highlight>
                <a:srgbClr val="FFFFFF"/>
              </a:highlight>
            </a:endParaRPr>
          </a:p>
          <a:p>
            <a:pPr marL="457200" lvl="0" indent="-358775" algn="l" rtl="0">
              <a:lnSpc>
                <a:spcPct val="124090"/>
              </a:lnSpc>
              <a:spcBef>
                <a:spcPts val="0"/>
              </a:spcBef>
              <a:spcAft>
                <a:spcPts val="0"/>
              </a:spcAft>
              <a:buClr>
                <a:schemeClr val="dk1"/>
              </a:buClr>
              <a:buSzPts val="2050"/>
              <a:buChar char="●"/>
            </a:pPr>
            <a:r>
              <a:rPr lang="en-US" sz="2050">
                <a:solidFill>
                  <a:schemeClr val="dk1"/>
                </a:solidFill>
                <a:highlight>
                  <a:srgbClr val="FFFFFF"/>
                </a:highlight>
              </a:rPr>
              <a:t>MOUSE can follow a predetermined path set by the user.</a:t>
            </a:r>
            <a:endParaRPr sz="2050">
              <a:solidFill>
                <a:schemeClr val="dk1"/>
              </a:solidFill>
              <a:highlight>
                <a:srgbClr val="FFFFFF"/>
              </a:highlight>
            </a:endParaRPr>
          </a:p>
          <a:p>
            <a:pPr marL="0" lvl="0" indent="0" algn="l" rtl="0">
              <a:spcBef>
                <a:spcPts val="0"/>
              </a:spcBef>
              <a:spcAft>
                <a:spcPts val="0"/>
              </a:spcAft>
              <a:buNone/>
            </a:pPr>
            <a:endParaRPr sz="1600">
              <a:solidFill>
                <a:schemeClr val="dk1"/>
              </a:solidFill>
            </a:endParaRPr>
          </a:p>
        </p:txBody>
      </p:sp>
      <p:sp>
        <p:nvSpPr>
          <p:cNvPr id="135" name="Google Shape;135;g2bcd7545ead_0_24"/>
          <p:cNvSpPr txBox="1"/>
          <p:nvPr/>
        </p:nvSpPr>
        <p:spPr>
          <a:xfrm>
            <a:off x="4494163" y="5523000"/>
            <a:ext cx="4836300" cy="4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rPr>
              <a:t>Top Scanning Section of MOUSE </a:t>
            </a:r>
            <a:endParaRPr sz="1600">
              <a:solidFill>
                <a:schemeClr val="dk1"/>
              </a:solidFill>
            </a:endParaRPr>
          </a:p>
        </p:txBody>
      </p:sp>
      <p:pic>
        <p:nvPicPr>
          <p:cNvPr id="136" name="Google Shape;136;g2bcd7545ead_0_24"/>
          <p:cNvPicPr preferRelativeResize="0"/>
          <p:nvPr/>
        </p:nvPicPr>
        <p:blipFill>
          <a:blip r:embed="rId3">
            <a:alphaModFix/>
          </a:blip>
          <a:stretch>
            <a:fillRect/>
          </a:stretch>
        </p:blipFill>
        <p:spPr>
          <a:xfrm>
            <a:off x="5096774" y="3153186"/>
            <a:ext cx="3821475" cy="2404524"/>
          </a:xfrm>
          <a:prstGeom prst="rect">
            <a:avLst/>
          </a:prstGeom>
          <a:noFill/>
          <a:ln>
            <a:noFill/>
          </a:ln>
        </p:spPr>
      </p:pic>
      <p:pic>
        <p:nvPicPr>
          <p:cNvPr id="137" name="Google Shape;137;g2bcd7545ead_0_24"/>
          <p:cNvPicPr preferRelativeResize="0"/>
          <p:nvPr/>
        </p:nvPicPr>
        <p:blipFill>
          <a:blip r:embed="rId4">
            <a:alphaModFix/>
          </a:blip>
          <a:stretch>
            <a:fillRect/>
          </a:stretch>
        </p:blipFill>
        <p:spPr>
          <a:xfrm>
            <a:off x="247375" y="3297401"/>
            <a:ext cx="3821475" cy="3075623"/>
          </a:xfrm>
          <a:prstGeom prst="rect">
            <a:avLst/>
          </a:prstGeom>
          <a:noFill/>
          <a:ln>
            <a:noFill/>
          </a:ln>
        </p:spPr>
      </p:pic>
      <p:sp>
        <p:nvSpPr>
          <p:cNvPr id="138" name="Google Shape;138;g2bcd7545ead_0_24"/>
          <p:cNvSpPr txBox="1"/>
          <p:nvPr/>
        </p:nvSpPr>
        <p:spPr>
          <a:xfrm>
            <a:off x="-135287" y="6294375"/>
            <a:ext cx="4836300" cy="4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600">
                <a:solidFill>
                  <a:schemeClr val="dk1"/>
                </a:solidFill>
              </a:rPr>
              <a:t>Modified Final MOUSE Design</a:t>
            </a:r>
            <a:r>
              <a:rPr lang="en-US" sz="1600" b="1">
                <a:solidFill>
                  <a:schemeClr val="dk1"/>
                </a:solidFill>
              </a:rPr>
              <a:t> </a:t>
            </a:r>
            <a:endParaRPr sz="1600" b="1">
              <a:solidFill>
                <a:schemeClr val="dk1"/>
              </a:solidFill>
            </a:endParaRPr>
          </a:p>
        </p:txBody>
      </p:sp>
      <p:cxnSp>
        <p:nvCxnSpPr>
          <p:cNvPr id="139" name="Google Shape;139;g2bcd7545ead_0_24"/>
          <p:cNvCxnSpPr/>
          <p:nvPr/>
        </p:nvCxnSpPr>
        <p:spPr>
          <a:xfrm flipH="1">
            <a:off x="2479575" y="3175825"/>
            <a:ext cx="2609400" cy="472200"/>
          </a:xfrm>
          <a:prstGeom prst="straightConnector1">
            <a:avLst/>
          </a:prstGeom>
          <a:noFill/>
          <a:ln w="38100" cap="flat" cmpd="sng">
            <a:solidFill>
              <a:schemeClr val="dk2"/>
            </a:solidFill>
            <a:prstDash val="dash"/>
            <a:round/>
            <a:headEnd type="none" w="med" len="med"/>
            <a:tailEnd type="none" w="med" len="med"/>
          </a:ln>
        </p:spPr>
      </p:cxnSp>
      <p:cxnSp>
        <p:nvCxnSpPr>
          <p:cNvPr id="140" name="Google Shape;140;g2bcd7545ead_0_24"/>
          <p:cNvCxnSpPr/>
          <p:nvPr/>
        </p:nvCxnSpPr>
        <p:spPr>
          <a:xfrm rot="10800000">
            <a:off x="2545125" y="3739800"/>
            <a:ext cx="2517600" cy="1783200"/>
          </a:xfrm>
          <a:prstGeom prst="straightConnector1">
            <a:avLst/>
          </a:prstGeom>
          <a:noFill/>
          <a:ln w="38100" cap="flat" cmpd="sng">
            <a:solidFill>
              <a:schemeClr val="dk2"/>
            </a:solidFill>
            <a:prstDash val="dash"/>
            <a:round/>
            <a:headEnd type="none" w="med" len="med"/>
            <a:tailEnd type="none" w="med" len="med"/>
          </a:ln>
        </p:spPr>
      </p:cxnSp>
      <p:sp>
        <p:nvSpPr>
          <p:cNvPr id="141" name="Google Shape;141;g2bcd7545ead_0_24"/>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269e179bd2b_0_40"/>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PROJECT OVERVIEW</a:t>
            </a:r>
            <a:endParaRPr/>
          </a:p>
        </p:txBody>
      </p:sp>
      <p:sp>
        <p:nvSpPr>
          <p:cNvPr id="147" name="Google Shape;147;g269e179bd2b_0_40"/>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Why is it Different?</a:t>
            </a:r>
            <a:endParaRPr sz="2400"/>
          </a:p>
        </p:txBody>
      </p:sp>
      <p:sp>
        <p:nvSpPr>
          <p:cNvPr id="148" name="Google Shape;148;g269e179bd2b_0_40"/>
          <p:cNvSpPr txBox="1"/>
          <p:nvPr/>
        </p:nvSpPr>
        <p:spPr>
          <a:xfrm>
            <a:off x="457200" y="1557400"/>
            <a:ext cx="8014800" cy="46329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Does not use a camera - no potential for security vulnerabilities in revealing proprietary information from device itself or its online dashboard</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Cheaper and more abundant than existing security robots which are shown to cost upwards of $50k (SPAR)</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Easily configurable to follow a certain surveillance path using the recording and playback feature</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Requires minimal power usage which extends battery life</a:t>
            </a:r>
            <a:endParaRPr sz="1600">
              <a:solidFill>
                <a:schemeClr val="dk1"/>
              </a:solidFill>
            </a:endParaRPr>
          </a:p>
          <a:p>
            <a:pPr marL="0" lvl="0" indent="0" algn="l" rtl="0">
              <a:spcBef>
                <a:spcPts val="0"/>
              </a:spcBef>
              <a:spcAft>
                <a:spcPts val="0"/>
              </a:spcAft>
              <a:buNone/>
            </a:pPr>
            <a:endParaRPr sz="1600">
              <a:solidFill>
                <a:schemeClr val="dk1"/>
              </a:solidFill>
            </a:endParaRPr>
          </a:p>
        </p:txBody>
      </p:sp>
      <p:pic>
        <p:nvPicPr>
          <p:cNvPr id="149" name="Google Shape;149;g269e179bd2b_0_40"/>
          <p:cNvPicPr preferRelativeResize="0"/>
          <p:nvPr/>
        </p:nvPicPr>
        <p:blipFill rotWithShape="1">
          <a:blip r:embed="rId3">
            <a:alphaModFix/>
          </a:blip>
          <a:srcRect t="12517" b="11529"/>
          <a:stretch/>
        </p:blipFill>
        <p:spPr>
          <a:xfrm>
            <a:off x="61950" y="4513975"/>
            <a:ext cx="2933700" cy="2228850"/>
          </a:xfrm>
          <a:prstGeom prst="rect">
            <a:avLst/>
          </a:prstGeom>
          <a:noFill/>
          <a:ln>
            <a:noFill/>
          </a:ln>
        </p:spPr>
      </p:pic>
      <p:pic>
        <p:nvPicPr>
          <p:cNvPr id="150" name="Google Shape;150;g269e179bd2b_0_40"/>
          <p:cNvPicPr preferRelativeResize="0"/>
          <p:nvPr/>
        </p:nvPicPr>
        <p:blipFill rotWithShape="1">
          <a:blip r:embed="rId4">
            <a:alphaModFix/>
          </a:blip>
          <a:srcRect l="30127" r="30289"/>
          <a:stretch/>
        </p:blipFill>
        <p:spPr>
          <a:xfrm>
            <a:off x="3132650" y="4289425"/>
            <a:ext cx="3514725" cy="2343150"/>
          </a:xfrm>
          <a:prstGeom prst="rect">
            <a:avLst/>
          </a:prstGeom>
          <a:noFill/>
          <a:ln>
            <a:noFill/>
          </a:ln>
        </p:spPr>
      </p:pic>
      <p:pic>
        <p:nvPicPr>
          <p:cNvPr id="151" name="Google Shape;151;g269e179bd2b_0_40"/>
          <p:cNvPicPr preferRelativeResize="0"/>
          <p:nvPr/>
        </p:nvPicPr>
        <p:blipFill rotWithShape="1">
          <a:blip r:embed="rId5">
            <a:alphaModFix/>
          </a:blip>
          <a:srcRect l="22757" r="16344" b="52239"/>
          <a:stretch/>
        </p:blipFill>
        <p:spPr>
          <a:xfrm>
            <a:off x="6883350" y="4713602"/>
            <a:ext cx="2132194" cy="1918975"/>
          </a:xfrm>
          <a:prstGeom prst="rect">
            <a:avLst/>
          </a:prstGeom>
          <a:noFill/>
          <a:ln>
            <a:noFill/>
          </a:ln>
        </p:spPr>
      </p:pic>
      <p:sp>
        <p:nvSpPr>
          <p:cNvPr id="152" name="Google Shape;152;g269e179bd2b_0_40"/>
          <p:cNvSpPr txBox="1"/>
          <p:nvPr/>
        </p:nvSpPr>
        <p:spPr>
          <a:xfrm>
            <a:off x="656485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4"/>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PSDRS</a:t>
            </a:r>
            <a:endParaRPr/>
          </a:p>
        </p:txBody>
      </p:sp>
      <p:sp>
        <p:nvSpPr>
          <p:cNvPr id="158" name="Google Shape;158;p4"/>
          <p:cNvSpPr txBox="1">
            <a:spLocks noGrp="1"/>
          </p:cNvSpPr>
          <p:nvPr>
            <p:ph type="body" idx="2"/>
          </p:nvPr>
        </p:nvSpPr>
        <p:spPr>
          <a:xfrm>
            <a:off x="454050" y="1346609"/>
            <a:ext cx="8235900" cy="4700700"/>
          </a:xfrm>
          <a:prstGeom prst="rect">
            <a:avLst/>
          </a:prstGeom>
          <a:noFill/>
          <a:ln>
            <a:noFill/>
          </a:ln>
        </p:spPr>
        <p:txBody>
          <a:bodyPr spcFirstLastPara="1" wrap="square" lIns="91425" tIns="45700" rIns="91425" bIns="45700" anchor="t" anchorCtr="0">
            <a:noAutofit/>
          </a:bodyPr>
          <a:lstStyle/>
          <a:p>
            <a:pPr marL="457200" lvl="0" indent="-320675" algn="l" rtl="0">
              <a:lnSpc>
                <a:spcPct val="115000"/>
              </a:lnSpc>
              <a:spcBef>
                <a:spcPts val="0"/>
              </a:spcBef>
              <a:spcAft>
                <a:spcPts val="0"/>
              </a:spcAft>
              <a:buSzPts val="1450"/>
              <a:buAutoNum type="arabicPeriod"/>
            </a:pPr>
            <a:r>
              <a:rPr lang="en-US" sz="1450" b="1">
                <a:highlight>
                  <a:srgbClr val="FFFFFF"/>
                </a:highlight>
              </a:rPr>
              <a:t>PSDR #1 (Hardware):</a:t>
            </a:r>
            <a:r>
              <a:rPr lang="en-US" sz="1450">
                <a:highlight>
                  <a:srgbClr val="FFFFFF"/>
                </a:highlight>
              </a:rPr>
              <a:t> An ability to control the speed of the motors with PWM signals from the microcontroller.</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PSDR #2 (Hardware):</a:t>
            </a:r>
            <a:r>
              <a:rPr lang="en-US" sz="1450">
                <a:highlight>
                  <a:srgbClr val="FFFFFF"/>
                </a:highlight>
              </a:rPr>
              <a:t> An ability to step down 18.5V from the battery to 5V for circuit components on the PCB and motors using a team designed DC switching regulator.</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PSDR #3 (Hardware):</a:t>
            </a:r>
            <a:r>
              <a:rPr lang="en-US" sz="1450">
                <a:highlight>
                  <a:srgbClr val="FFFFFF"/>
                </a:highlight>
              </a:rPr>
              <a:t> An ability to utilize LEDs with a daisy chained shift register circuit controlled by the microcontroller to display battery life diagnostic.</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PSDR #4 (Software):</a:t>
            </a:r>
            <a:r>
              <a:rPr lang="en-US" sz="1450">
                <a:highlight>
                  <a:srgbClr val="FFFFFF"/>
                </a:highlight>
              </a:rPr>
              <a:t> An ability to display data, such as movement controls and movement detection data to a viewable UI on a webpage.</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PSDR #5 (Software):</a:t>
            </a:r>
            <a:r>
              <a:rPr lang="en-US" sz="1450">
                <a:highlight>
                  <a:srgbClr val="FFFFFF"/>
                </a:highlight>
              </a:rPr>
              <a:t> An ability to control the robot by sending data wirelessly through WiFi via a web server.</a:t>
            </a:r>
            <a:endParaRPr sz="1450">
              <a:highlight>
                <a:srgbClr val="FFFFFF"/>
              </a:highlight>
            </a:endParaRPr>
          </a:p>
          <a:p>
            <a:pPr marL="0" lvl="0" indent="0" algn="l" rtl="0">
              <a:lnSpc>
                <a:spcPct val="115000"/>
              </a:lnSpc>
              <a:spcBef>
                <a:spcPts val="1100"/>
              </a:spcBef>
              <a:spcAft>
                <a:spcPts val="0"/>
              </a:spcAft>
              <a:buClr>
                <a:schemeClr val="dk1"/>
              </a:buClr>
              <a:buSzPts val="1100"/>
              <a:buFont typeface="Arial"/>
              <a:buNone/>
            </a:pPr>
            <a:r>
              <a:rPr lang="en-US" sz="1450">
                <a:highlight>
                  <a:srgbClr val="FFFFFF"/>
                </a:highlight>
              </a:rPr>
              <a:t>Stretch PSDR:</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Stretch PSDR #1:</a:t>
            </a:r>
            <a:r>
              <a:rPr lang="en-US" sz="1450">
                <a:highlight>
                  <a:srgbClr val="FFFFFF"/>
                </a:highlight>
              </a:rPr>
              <a:t> An ability to record a set path and then play back the same actions: if the robot records a path for 30 seconds, then its playback should be within 1 meter of the original pathing at all times</a:t>
            </a:r>
            <a:endParaRPr sz="1450">
              <a:highlight>
                <a:srgbClr val="FFFFFF"/>
              </a:highlight>
            </a:endParaRPr>
          </a:p>
          <a:p>
            <a:pPr marL="457200" lvl="0" indent="-320675" algn="l" rtl="0">
              <a:lnSpc>
                <a:spcPct val="115000"/>
              </a:lnSpc>
              <a:spcBef>
                <a:spcPts val="0"/>
              </a:spcBef>
              <a:spcAft>
                <a:spcPts val="0"/>
              </a:spcAft>
              <a:buSzPts val="1450"/>
              <a:buAutoNum type="arabicPeriod"/>
            </a:pPr>
            <a:r>
              <a:rPr lang="en-US" sz="1450" b="1">
                <a:highlight>
                  <a:srgbClr val="FFFFFF"/>
                </a:highlight>
              </a:rPr>
              <a:t>Stretch PSDR #2:</a:t>
            </a:r>
            <a:r>
              <a:rPr lang="en-US" sz="1450">
                <a:highlight>
                  <a:srgbClr val="FFFFFF"/>
                </a:highlight>
              </a:rPr>
              <a:t> An ability to detect movement by using a PIR sensor that is attached to an motor with an encoder. The microcontroller will control the motor direction using feedback from the encoder, and the microcontroller will read the output of the PIR sensor.</a:t>
            </a:r>
            <a:endParaRPr sz="1450">
              <a:highlight>
                <a:srgbClr val="FFFFFF"/>
              </a:highlight>
            </a:endParaRPr>
          </a:p>
          <a:p>
            <a:pPr marL="0" lvl="0" indent="0" algn="l" rtl="0">
              <a:spcBef>
                <a:spcPts val="1100"/>
              </a:spcBef>
              <a:spcAft>
                <a:spcPts val="0"/>
              </a:spcAft>
              <a:buNone/>
            </a:pPr>
            <a:endParaRPr sz="1400"/>
          </a:p>
        </p:txBody>
      </p:sp>
      <p:sp>
        <p:nvSpPr>
          <p:cNvPr id="159" name="Google Shape;159;p4"/>
          <p:cNvSpPr txBox="1"/>
          <p:nvPr/>
        </p:nvSpPr>
        <p:spPr>
          <a:xfrm>
            <a:off x="6598550" y="0"/>
            <a:ext cx="20946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Braden</a:t>
            </a:r>
            <a:endParaRPr sz="2000">
              <a:solidFill>
                <a:schemeClr val="lt1"/>
              </a:solidFill>
            </a:endParaRPr>
          </a:p>
        </p:txBody>
      </p:sp>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5"/>
          <p:cNvSpPr txBox="1">
            <a:spLocks noGrp="1"/>
          </p:cNvSpPr>
          <p:nvPr>
            <p:ph type="title"/>
          </p:nvPr>
        </p:nvSpPr>
        <p:spPr>
          <a:xfrm>
            <a:off x="457200" y="315431"/>
            <a:ext cx="8235950" cy="74878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MAJOR COMPONENTS</a:t>
            </a:r>
            <a:endParaRPr/>
          </a:p>
        </p:txBody>
      </p:sp>
      <p:sp>
        <p:nvSpPr>
          <p:cNvPr id="165" name="Google Shape;165;p5"/>
          <p:cNvSpPr txBox="1">
            <a:spLocks noGrp="1"/>
          </p:cNvSpPr>
          <p:nvPr>
            <p:ph type="body" idx="1"/>
          </p:nvPr>
        </p:nvSpPr>
        <p:spPr>
          <a:xfrm>
            <a:off x="457200" y="924643"/>
            <a:ext cx="8229600" cy="44291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Microcontroller</a:t>
            </a:r>
            <a:endParaRPr sz="2400"/>
          </a:p>
        </p:txBody>
      </p:sp>
      <p:graphicFrame>
        <p:nvGraphicFramePr>
          <p:cNvPr id="166" name="Google Shape;166;p5"/>
          <p:cNvGraphicFramePr/>
          <p:nvPr/>
        </p:nvGraphicFramePr>
        <p:xfrm>
          <a:off x="135738" y="2963800"/>
          <a:ext cx="3000000" cy="3000000"/>
        </p:xfrm>
        <a:graphic>
          <a:graphicData uri="http://schemas.openxmlformats.org/drawingml/2006/table">
            <a:tbl>
              <a:tblPr>
                <a:noFill/>
                <a:tableStyleId>{8399858A-1889-4A04-BE38-04CC1F16AEDC}</a:tableStyleId>
              </a:tblPr>
              <a:tblGrid>
                <a:gridCol w="1127125">
                  <a:extLst>
                    <a:ext uri="{9D8B030D-6E8A-4147-A177-3AD203B41FA5}">
                      <a16:colId xmlns:a16="http://schemas.microsoft.com/office/drawing/2014/main" val="20000"/>
                    </a:ext>
                  </a:extLst>
                </a:gridCol>
                <a:gridCol w="1717950">
                  <a:extLst>
                    <a:ext uri="{9D8B030D-6E8A-4147-A177-3AD203B41FA5}">
                      <a16:colId xmlns:a16="http://schemas.microsoft.com/office/drawing/2014/main" val="20001"/>
                    </a:ext>
                  </a:extLst>
                </a:gridCol>
                <a:gridCol w="1717950">
                  <a:extLst>
                    <a:ext uri="{9D8B030D-6E8A-4147-A177-3AD203B41FA5}">
                      <a16:colId xmlns:a16="http://schemas.microsoft.com/office/drawing/2014/main" val="20002"/>
                    </a:ext>
                  </a:extLst>
                </a:gridCol>
                <a:gridCol w="1717950">
                  <a:extLst>
                    <a:ext uri="{9D8B030D-6E8A-4147-A177-3AD203B41FA5}">
                      <a16:colId xmlns:a16="http://schemas.microsoft.com/office/drawing/2014/main" val="20003"/>
                    </a:ext>
                  </a:extLst>
                </a:gridCol>
              </a:tblGrid>
              <a:tr h="2705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Feature</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ESP32</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ESP8266</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STM32</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05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WiFi</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Yes</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Yes</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No</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4259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Operating Voltage (V)</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3.3</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3.3</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2.4-3.6</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422175">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GPIO Pins (Number)</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34</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17</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39</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4259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Communication Protocols</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SPI/I2C/UART/ADC/DAC</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SPI/I2C/UART/ADC/DAC</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SPI/I2C/UART/ADC/DAC</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5842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PWM Channel (Number)</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16</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8</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6</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411125">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Clock Frequency</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Dual Core - 160 MHz &amp; 240 MHz</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Single Core - 80 MHz</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Single Core - 48 MHz</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05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Price</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$6-$12</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$4-$6</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$1-$4</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r h="270500">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Chosen</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b="1">
                          <a:latin typeface="Times New Roman"/>
                          <a:ea typeface="Times New Roman"/>
                          <a:cs typeface="Times New Roman"/>
                          <a:sym typeface="Times New Roman"/>
                        </a:rPr>
                        <a:t>Yes</a:t>
                      </a:r>
                      <a:endParaRPr sz="1000" b="1">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No</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000">
                          <a:latin typeface="Times New Roman"/>
                          <a:ea typeface="Times New Roman"/>
                          <a:cs typeface="Times New Roman"/>
                          <a:sym typeface="Times New Roman"/>
                        </a:rPr>
                        <a:t>No</a:t>
                      </a:r>
                      <a:endParaRPr sz="1000">
                        <a:latin typeface="Times New Roman"/>
                        <a:ea typeface="Times New Roman"/>
                        <a:cs typeface="Times New Roman"/>
                        <a:sym typeface="Times New Roman"/>
                      </a:endParaRPr>
                    </a:p>
                  </a:txBody>
                  <a:tcPr marL="63500" marR="63500" marT="63500" marB="63500">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chemeClr val="lt1"/>
                    </a:solidFill>
                  </a:tcPr>
                </a:tc>
                <a:extLst>
                  <a:ext uri="{0D108BD9-81ED-4DB2-BD59-A6C34878D82A}">
                    <a16:rowId xmlns:a16="http://schemas.microsoft.com/office/drawing/2014/main" val="10008"/>
                  </a:ext>
                </a:extLst>
              </a:tr>
            </a:tbl>
          </a:graphicData>
        </a:graphic>
      </p:graphicFrame>
      <p:sp>
        <p:nvSpPr>
          <p:cNvPr id="167" name="Google Shape;167;p5"/>
          <p:cNvSpPr txBox="1"/>
          <p:nvPr/>
        </p:nvSpPr>
        <p:spPr>
          <a:xfrm>
            <a:off x="358875" y="1292850"/>
            <a:ext cx="8235900" cy="7488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Performs logic on signal inputs and outputs based on its software configuration to interact with other electrical design components</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Responsible for receiving signals from a web server, controlling motor operation, driving LED diagnostic data, and sending motion detection data according to software integration standards.</a:t>
            </a:r>
            <a:endParaRPr sz="1600">
              <a:solidFill>
                <a:schemeClr val="dk1"/>
              </a:solidFill>
            </a:endParaRPr>
          </a:p>
        </p:txBody>
      </p:sp>
      <p:pic>
        <p:nvPicPr>
          <p:cNvPr id="168" name="Google Shape;168;p5"/>
          <p:cNvPicPr preferRelativeResize="0"/>
          <p:nvPr/>
        </p:nvPicPr>
        <p:blipFill>
          <a:blip r:embed="rId3">
            <a:alphaModFix/>
          </a:blip>
          <a:stretch>
            <a:fillRect/>
          </a:stretch>
        </p:blipFill>
        <p:spPr>
          <a:xfrm>
            <a:off x="6788238" y="3440325"/>
            <a:ext cx="1647825" cy="2495550"/>
          </a:xfrm>
          <a:prstGeom prst="rect">
            <a:avLst/>
          </a:prstGeom>
          <a:noFill/>
          <a:ln>
            <a:noFill/>
          </a:ln>
        </p:spPr>
      </p:pic>
      <p:sp>
        <p:nvSpPr>
          <p:cNvPr id="169" name="Google Shape;169;p5"/>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Matt</a:t>
            </a:r>
            <a:endParaRPr sz="2000">
              <a:solidFill>
                <a:schemeClr val="lt1"/>
              </a:solidFill>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269e179bd2b_0_15"/>
          <p:cNvSpPr txBox="1">
            <a:spLocks noGrp="1"/>
          </p:cNvSpPr>
          <p:nvPr>
            <p:ph type="title"/>
          </p:nvPr>
        </p:nvSpPr>
        <p:spPr>
          <a:xfrm>
            <a:off x="457200" y="315431"/>
            <a:ext cx="8235900" cy="748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1"/>
              </a:buClr>
              <a:buSzPts val="4400"/>
              <a:buFont typeface="Impact"/>
              <a:buNone/>
            </a:pPr>
            <a:r>
              <a:rPr lang="en-US"/>
              <a:t>MAJOR COMPONENTS</a:t>
            </a:r>
            <a:endParaRPr/>
          </a:p>
        </p:txBody>
      </p:sp>
      <p:sp>
        <p:nvSpPr>
          <p:cNvPr id="175" name="Google Shape;175;g269e179bd2b_0_15"/>
          <p:cNvSpPr txBox="1">
            <a:spLocks noGrp="1"/>
          </p:cNvSpPr>
          <p:nvPr>
            <p:ph type="body" idx="1"/>
          </p:nvPr>
        </p:nvSpPr>
        <p:spPr>
          <a:xfrm>
            <a:off x="457200" y="924643"/>
            <a:ext cx="8229600" cy="442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E3AE24"/>
              </a:buClr>
              <a:buSzPts val="2400"/>
              <a:buFont typeface="Impact"/>
              <a:buNone/>
            </a:pPr>
            <a:r>
              <a:rPr lang="en-US" sz="2400"/>
              <a:t>Voltage Regulator</a:t>
            </a:r>
            <a:endParaRPr sz="2400"/>
          </a:p>
        </p:txBody>
      </p:sp>
      <p:sp>
        <p:nvSpPr>
          <p:cNvPr id="176" name="Google Shape;176;g269e179bd2b_0_15"/>
          <p:cNvSpPr txBox="1"/>
          <p:nvPr/>
        </p:nvSpPr>
        <p:spPr>
          <a:xfrm>
            <a:off x="454050" y="1367450"/>
            <a:ext cx="8235900" cy="982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Clr>
                <a:schemeClr val="dk1"/>
              </a:buClr>
              <a:buSzPts val="1600"/>
              <a:buChar char="●"/>
            </a:pPr>
            <a:r>
              <a:rPr lang="en-US" sz="1600">
                <a:solidFill>
                  <a:schemeClr val="dk1"/>
                </a:solidFill>
              </a:rPr>
              <a:t>Steps down input voltage to a stable level for use by the electrical components in the design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Responsible for performing voltage regulation to transform 18V battery voltage to 5V for use by the motors and motor driver. </a:t>
            </a:r>
            <a:endParaRPr sz="1600">
              <a:solidFill>
                <a:schemeClr val="dk1"/>
              </a:solidFill>
            </a:endParaRPr>
          </a:p>
          <a:p>
            <a:pPr marL="457200" lvl="0" indent="0" algn="l" rtl="0">
              <a:spcBef>
                <a:spcPts val="0"/>
              </a:spcBef>
              <a:spcAft>
                <a:spcPts val="0"/>
              </a:spcAft>
              <a:buNone/>
            </a:pPr>
            <a:endParaRPr sz="1600">
              <a:solidFill>
                <a:schemeClr val="dk1"/>
              </a:solidFill>
            </a:endParaRPr>
          </a:p>
          <a:p>
            <a:pPr marL="457200" lvl="0" indent="-330200" algn="l" rtl="0">
              <a:spcBef>
                <a:spcPts val="0"/>
              </a:spcBef>
              <a:spcAft>
                <a:spcPts val="0"/>
              </a:spcAft>
              <a:buClr>
                <a:schemeClr val="dk1"/>
              </a:buClr>
              <a:buSzPts val="1600"/>
              <a:buChar char="●"/>
            </a:pPr>
            <a:r>
              <a:rPr lang="en-US" sz="1600">
                <a:solidFill>
                  <a:schemeClr val="dk1"/>
                </a:solidFill>
              </a:rPr>
              <a:t>A key component in our selection of a Buck Converter is the increased efficiency and complexity to merit a PSDR. </a:t>
            </a:r>
            <a:endParaRPr sz="1600">
              <a:solidFill>
                <a:schemeClr val="dk1"/>
              </a:solidFill>
            </a:endParaRPr>
          </a:p>
        </p:txBody>
      </p:sp>
      <p:sp>
        <p:nvSpPr>
          <p:cNvPr id="177" name="Google Shape;177;g269e179bd2b_0_15"/>
          <p:cNvSpPr txBox="1"/>
          <p:nvPr/>
        </p:nvSpPr>
        <p:spPr>
          <a:xfrm>
            <a:off x="1169575" y="6626450"/>
            <a:ext cx="45438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900"/>
              <a:t>https://circuitcellar.com/research-design-hub/basics-of-design/voltage-regulators/</a:t>
            </a:r>
            <a:endParaRPr sz="900"/>
          </a:p>
        </p:txBody>
      </p:sp>
      <p:graphicFrame>
        <p:nvGraphicFramePr>
          <p:cNvPr id="178" name="Google Shape;178;g269e179bd2b_0_15"/>
          <p:cNvGraphicFramePr/>
          <p:nvPr/>
        </p:nvGraphicFramePr>
        <p:xfrm>
          <a:off x="96250" y="3589600"/>
          <a:ext cx="3000000" cy="3000000"/>
        </p:xfrm>
        <a:graphic>
          <a:graphicData uri="http://schemas.openxmlformats.org/drawingml/2006/table">
            <a:tbl>
              <a:tblPr>
                <a:noFill/>
                <a:tableStyleId>{8399858A-1889-4A04-BE38-04CC1F16AEDC}</a:tableStyleId>
              </a:tblPr>
              <a:tblGrid>
                <a:gridCol w="1771400">
                  <a:extLst>
                    <a:ext uri="{9D8B030D-6E8A-4147-A177-3AD203B41FA5}">
                      <a16:colId xmlns:a16="http://schemas.microsoft.com/office/drawing/2014/main" val="20000"/>
                    </a:ext>
                  </a:extLst>
                </a:gridCol>
                <a:gridCol w="1771400">
                  <a:extLst>
                    <a:ext uri="{9D8B030D-6E8A-4147-A177-3AD203B41FA5}">
                      <a16:colId xmlns:a16="http://schemas.microsoft.com/office/drawing/2014/main" val="20001"/>
                    </a:ext>
                  </a:extLst>
                </a:gridCol>
                <a:gridCol w="1771400">
                  <a:extLst>
                    <a:ext uri="{9D8B030D-6E8A-4147-A177-3AD203B41FA5}">
                      <a16:colId xmlns:a16="http://schemas.microsoft.com/office/drawing/2014/main" val="20002"/>
                    </a:ext>
                  </a:extLst>
                </a:gridCol>
                <a:gridCol w="1771400">
                  <a:extLst>
                    <a:ext uri="{9D8B030D-6E8A-4147-A177-3AD203B41FA5}">
                      <a16:colId xmlns:a16="http://schemas.microsoft.com/office/drawing/2014/main" val="20003"/>
                    </a:ext>
                  </a:extLst>
                </a:gridCol>
              </a:tblGrid>
              <a:tr h="439625">
                <a:tc gridSpan="2">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Linear Voltage Regulator</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hMerge="1">
                  <a:txBody>
                    <a:bodyPr/>
                    <a:lstStyle/>
                    <a:p>
                      <a:endParaRPr lang="en-US"/>
                    </a:p>
                  </a:txBody>
                  <a:tcPr/>
                </a:tc>
                <a:tc gridSpan="2">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Switching Voltage Regulator</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hMerge="1">
                  <a:txBody>
                    <a:bodyPr/>
                    <a:lstStyle/>
                    <a:p>
                      <a:endParaRPr lang="en-US"/>
                    </a:p>
                  </a:txBody>
                  <a:tcPr/>
                </a:tc>
                <a:extLst>
                  <a:ext uri="{0D108BD9-81ED-4DB2-BD59-A6C34878D82A}">
                    <a16:rowId xmlns:a16="http://schemas.microsoft.com/office/drawing/2014/main" val="10000"/>
                  </a:ext>
                </a:extLst>
              </a:tr>
              <a:tr h="439625">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Pros</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Cons</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Pros</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b="1">
                          <a:latin typeface="Times New Roman"/>
                          <a:ea typeface="Times New Roman"/>
                          <a:cs typeface="Times New Roman"/>
                          <a:sym typeface="Times New Roman"/>
                        </a:rPr>
                        <a:t>Cons</a:t>
                      </a:r>
                      <a:endParaRPr sz="1200" b="1">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674400">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Simple circuit configuration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Relatively poor efficiency</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High Efficiency</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More external parts required</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2"/>
                  </a:ext>
                </a:extLst>
              </a:tr>
              <a:tr h="674400">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Few external parts</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Considerable heat generation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Low heat generation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Complicated design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r h="909175">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Low Noise</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Only step-down (buck) operation</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Boost/buck/negative voltage operation possible</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tc>
                  <a:txBody>
                    <a:bodyPr/>
                    <a:lstStyle/>
                    <a:p>
                      <a:pPr marL="0" lvl="0" indent="0" algn="ctr" rtl="0">
                        <a:lnSpc>
                          <a:spcPct val="115000"/>
                        </a:lnSpc>
                        <a:spcBef>
                          <a:spcPts val="0"/>
                        </a:spcBef>
                        <a:spcAft>
                          <a:spcPts val="0"/>
                        </a:spcAft>
                        <a:buNone/>
                      </a:pPr>
                      <a:r>
                        <a:rPr lang="en-US" sz="1200">
                          <a:latin typeface="Times New Roman"/>
                          <a:ea typeface="Times New Roman"/>
                          <a:cs typeface="Times New Roman"/>
                          <a:sym typeface="Times New Roman"/>
                        </a:rPr>
                        <a:t>Increased noise</a:t>
                      </a:r>
                      <a:endParaRPr sz="1200">
                        <a:latin typeface="Times New Roman"/>
                        <a:ea typeface="Times New Roman"/>
                        <a:cs typeface="Times New Roman"/>
                        <a:sym typeface="Times New Roman"/>
                      </a:endParaRPr>
                    </a:p>
                  </a:txBody>
                  <a:tcPr marL="68575" marR="68575" marT="91425" marB="91425">
                    <a:lnL w="8650" cap="flat" cmpd="sng">
                      <a:solidFill>
                        <a:srgbClr val="000000"/>
                      </a:solidFill>
                      <a:prstDash val="solid"/>
                      <a:round/>
                      <a:headEnd type="none" w="sm" len="sm"/>
                      <a:tailEnd type="none" w="sm" len="sm"/>
                    </a:lnL>
                    <a:lnR w="8650" cap="flat" cmpd="sng">
                      <a:solidFill>
                        <a:srgbClr val="000000"/>
                      </a:solidFill>
                      <a:prstDash val="solid"/>
                      <a:round/>
                      <a:headEnd type="none" w="sm" len="sm"/>
                      <a:tailEnd type="none" w="sm" len="sm"/>
                    </a:lnR>
                    <a:lnT w="8650" cap="flat" cmpd="sng">
                      <a:solidFill>
                        <a:srgbClr val="000000"/>
                      </a:solidFill>
                      <a:prstDash val="solid"/>
                      <a:round/>
                      <a:headEnd type="none" w="sm" len="sm"/>
                      <a:tailEnd type="none" w="sm" len="sm"/>
                    </a:lnT>
                    <a:lnB w="8650" cap="flat" cmpd="sng">
                      <a:solidFill>
                        <a:srgbClr val="000000"/>
                      </a:solidFill>
                      <a:prstDash val="solid"/>
                      <a:round/>
                      <a:headEnd type="none" w="sm" len="sm"/>
                      <a:tailEnd type="none" w="sm" len="sm"/>
                    </a:lnB>
                    <a:solidFill>
                      <a:srgbClr val="D9EAD3"/>
                    </a:solidFill>
                  </a:tcPr>
                </a:tc>
                <a:extLst>
                  <a:ext uri="{0D108BD9-81ED-4DB2-BD59-A6C34878D82A}">
                    <a16:rowId xmlns:a16="http://schemas.microsoft.com/office/drawing/2014/main" val="10004"/>
                  </a:ext>
                </a:extLst>
              </a:tr>
            </a:tbl>
          </a:graphicData>
        </a:graphic>
      </p:graphicFrame>
      <p:sp>
        <p:nvSpPr>
          <p:cNvPr id="179" name="Google Shape;179;g269e179bd2b_0_15"/>
          <p:cNvSpPr txBox="1"/>
          <p:nvPr/>
        </p:nvSpPr>
        <p:spPr>
          <a:xfrm>
            <a:off x="6693300" y="0"/>
            <a:ext cx="2450700" cy="32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solidFill>
                  <a:schemeClr val="lt1"/>
                </a:solidFill>
              </a:rPr>
              <a:t>Speaker: Andrew</a:t>
            </a:r>
            <a:endParaRPr sz="2000">
              <a:solidFill>
                <a:schemeClr val="lt1"/>
              </a:solidFill>
            </a:endParaRPr>
          </a:p>
        </p:txBody>
      </p:sp>
      <p:pic>
        <p:nvPicPr>
          <p:cNvPr id="180" name="Google Shape;180;g269e179bd2b_0_15"/>
          <p:cNvPicPr preferRelativeResize="0"/>
          <p:nvPr/>
        </p:nvPicPr>
        <p:blipFill rotWithShape="1">
          <a:blip r:embed="rId3">
            <a:alphaModFix/>
          </a:blip>
          <a:srcRect l="11346" r="11677" b="8883"/>
          <a:stretch/>
        </p:blipFill>
        <p:spPr>
          <a:xfrm>
            <a:off x="7273000" y="3776975"/>
            <a:ext cx="1793750" cy="1194376"/>
          </a:xfrm>
          <a:prstGeom prst="rect">
            <a:avLst/>
          </a:prstGeom>
          <a:noFill/>
          <a:ln>
            <a:noFill/>
          </a:ln>
        </p:spPr>
      </p:pic>
      <p:pic>
        <p:nvPicPr>
          <p:cNvPr id="181" name="Google Shape;181;g269e179bd2b_0_15"/>
          <p:cNvPicPr preferRelativeResize="0"/>
          <p:nvPr/>
        </p:nvPicPr>
        <p:blipFill>
          <a:blip r:embed="rId4">
            <a:alphaModFix/>
          </a:blip>
          <a:stretch>
            <a:fillRect/>
          </a:stretch>
        </p:blipFill>
        <p:spPr>
          <a:xfrm>
            <a:off x="7521050" y="5212275"/>
            <a:ext cx="1297650" cy="1230400"/>
          </a:xfrm>
          <a:prstGeom prst="rect">
            <a:avLst/>
          </a:prstGeom>
          <a:noFill/>
          <a:ln>
            <a:noFill/>
          </a:ln>
        </p:spPr>
      </p:pic>
    </p:spTree>
  </p:cSld>
  <p:clrMapOvr>
    <a:masterClrMapping/>
  </p:clrMapOvr>
  <p:transition>
    <p:fade/>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3535</Words>
  <Application>Microsoft Office PowerPoint</Application>
  <PresentationFormat>On-screen Show (4:3)</PresentationFormat>
  <Paragraphs>410</Paragraphs>
  <Slides>39</Slides>
  <Notes>39</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Impact</vt:lpstr>
      <vt:lpstr>Times New Roman</vt:lpstr>
      <vt:lpstr>Office Theme</vt:lpstr>
      <vt:lpstr>ECE477 MIDTERM DESIGN REVIEW: TEAM # 2 </vt:lpstr>
      <vt:lpstr>OUTLINE</vt:lpstr>
      <vt:lpstr>PROJECT OVERVIEW</vt:lpstr>
      <vt:lpstr>PROJECT OVERVIEW</vt:lpstr>
      <vt:lpstr>PROJECT OVERVIEW</vt:lpstr>
      <vt:lpstr>PROJECT OVERVIEW</vt:lpstr>
      <vt:lpstr>PSDRS</vt:lpstr>
      <vt:lpstr>MAJOR COMPONENTS</vt:lpstr>
      <vt:lpstr>MAJOR COMPONENTS</vt:lpstr>
      <vt:lpstr>MAJOR COMPONENTS</vt:lpstr>
      <vt:lpstr>MAJOR COMPONENTS</vt:lpstr>
      <vt:lpstr>BLOCK DIAGRAM</vt:lpstr>
      <vt:lpstr>PACKAGING DESIGN</vt:lpstr>
      <vt:lpstr>ELECTRICAL SCHEMATIC</vt:lpstr>
      <vt:lpstr>ELECTRICAL SCHEMATIC</vt:lpstr>
      <vt:lpstr>ELECTRICAL SCHEMATIC</vt:lpstr>
      <vt:lpstr>ELECTRICAL SCHEMATIC</vt:lpstr>
      <vt:lpstr>ELECTRICAL SCHEMATIC</vt:lpstr>
      <vt:lpstr>ELECTRICAL SCHEMATIC</vt:lpstr>
      <vt:lpstr>ELECTRICAL SCHEMATIC</vt:lpstr>
      <vt:lpstr>ELECTRICAL SCHEMATIC</vt:lpstr>
      <vt:lpstr>PCB LAYOUT</vt:lpstr>
      <vt:lpstr>PCB LAYOUT</vt:lpstr>
      <vt:lpstr>PCB LAYOUT</vt:lpstr>
      <vt:lpstr>PCB LAYOUT</vt:lpstr>
      <vt:lpstr>PCB LAYOUT</vt:lpstr>
      <vt:lpstr>PCB LAYOUT</vt:lpstr>
      <vt:lpstr>PCB LAYOUT</vt:lpstr>
      <vt:lpstr>PCB LAYOUT</vt:lpstr>
      <vt:lpstr>PCB LAYOUT</vt:lpstr>
      <vt:lpstr>PROTOTYPING PROGRESS</vt:lpstr>
      <vt:lpstr>PROTOTYPING PROGRESS</vt:lpstr>
      <vt:lpstr>SOFTWARE OVERVIEW</vt:lpstr>
      <vt:lpstr>SOFTWARE OVERVIEW</vt:lpstr>
      <vt:lpstr>SOFTWARE DEVELOPMENT STATUS</vt:lpstr>
      <vt:lpstr>SOFTWARE OVERVIEW</vt:lpstr>
      <vt:lpstr>SOFTWARE OVERVIEW</vt:lpstr>
      <vt:lpstr>PROJECT TIMELINE</vt:lpstr>
      <vt:lpstr>3D PRINTING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ECE477 MIDTERM DESIGN REVIEW: TEAM # 2 </dc:title>
  <cp:lastModifiedBy>Hall, Andrew Robert</cp:lastModifiedBy>
  <cp:revision>1</cp:revision>
  <dcterms:created xsi:type="dcterms:W3CDTF">2023-09-15T18:35:58Z</dcterms:created>
  <dcterms:modified xsi:type="dcterms:W3CDTF">2024-03-01T01:21:52Z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044bd30-2ed7-4c9d-9d12-46200872a97b_Enabled">
    <vt:lpwstr>true</vt:lpwstr>
  </property>
  <property fmtid="{D5CDD505-2E9C-101B-9397-08002B2CF9AE}" pid="3" name="MSIP_Label_4044bd30-2ed7-4c9d-9d12-46200872a97b_SetDate">
    <vt:lpwstr>2023-09-15T18:36:18Z</vt:lpwstr>
  </property>
  <property fmtid="{D5CDD505-2E9C-101B-9397-08002B2CF9AE}" pid="4" name="MSIP_Label_4044bd30-2ed7-4c9d-9d12-46200872a97b_Method">
    <vt:lpwstr>Standard</vt:lpwstr>
  </property>
  <property fmtid="{D5CDD505-2E9C-101B-9397-08002B2CF9AE}" pid="5" name="MSIP_Label_4044bd30-2ed7-4c9d-9d12-46200872a97b_Name">
    <vt:lpwstr>defa4170-0d19-0005-0004-bc88714345d2</vt:lpwstr>
  </property>
  <property fmtid="{D5CDD505-2E9C-101B-9397-08002B2CF9AE}" pid="6" name="MSIP_Label_4044bd30-2ed7-4c9d-9d12-46200872a97b_SiteId">
    <vt:lpwstr>4130bd39-7c53-419c-b1e5-8758d6d63f21</vt:lpwstr>
  </property>
  <property fmtid="{D5CDD505-2E9C-101B-9397-08002B2CF9AE}" pid="7" name="MSIP_Label_4044bd30-2ed7-4c9d-9d12-46200872a97b_ActionId">
    <vt:lpwstr>7d64da00-be8d-40a1-b376-2992353d3cf1</vt:lpwstr>
  </property>
  <property fmtid="{D5CDD505-2E9C-101B-9397-08002B2CF9AE}" pid="8" name="MSIP_Label_4044bd30-2ed7-4c9d-9d12-46200872a97b_ContentBits">
    <vt:lpwstr>0</vt:lpwstr>
  </property>
</Properties>
</file>